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4"/>
  </p:notesMasterIdLst>
  <p:sldIdLst>
    <p:sldId id="259" r:id="rId2"/>
    <p:sldId id="330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23" r:id="rId67"/>
    <p:sldId id="324" r:id="rId68"/>
    <p:sldId id="331" r:id="rId69"/>
    <p:sldId id="325" r:id="rId70"/>
    <p:sldId id="326" r:id="rId71"/>
    <p:sldId id="327" r:id="rId72"/>
    <p:sldId id="328" r:id="rId7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80"/>
    <a:srgbClr val="D0F3FF"/>
    <a:srgbClr val="A9D6FF"/>
    <a:srgbClr val="8314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164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notesMaster" Target="notesMasters/notesMaster1.xml"/><Relationship Id="rId75" Type="http://schemas.openxmlformats.org/officeDocument/2006/relationships/printerSettings" Target="printerSettings/printerSettings1.bin"/><Relationship Id="rId76" Type="http://schemas.openxmlformats.org/officeDocument/2006/relationships/presProps" Target="presProps.xml"/><Relationship Id="rId77" Type="http://schemas.openxmlformats.org/officeDocument/2006/relationships/viewProps" Target="viewProps.xml"/><Relationship Id="rId78" Type="http://schemas.openxmlformats.org/officeDocument/2006/relationships/theme" Target="theme/theme1.xml"/><Relationship Id="rId79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2.png>
</file>

<file path=ppt/media/image21.png>
</file>

<file path=ppt/media/image2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3B4F0A-50AF-7F41-A2AD-5117C73D272D}" type="datetimeFigureOut">
              <a:rPr lang="en-US" smtClean="0"/>
              <a:t>6/4/14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6FEBAC-E55F-5D42-8922-5A4836448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67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What is this about and where</a:t>
            </a:r>
            <a:r>
              <a:rPr lang="en-US" baseline="0" dirty="0" smtClean="0"/>
              <a:t> is it going?</a:t>
            </a:r>
            <a:endParaRPr lang="en-US" dirty="0" smtClean="0"/>
          </a:p>
          <a:p>
            <a:pPr marL="171450" indent="-171450">
              <a:buFontTx/>
              <a:buChar char="•"/>
            </a:pPr>
            <a:r>
              <a:rPr lang="en-US" dirty="0" smtClean="0"/>
              <a:t>Motivating theoretical</a:t>
            </a:r>
            <a:r>
              <a:rPr lang="en-US" baseline="0" dirty="0" smtClean="0"/>
              <a:t> progress with practical examples.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C++ libraries</a:t>
            </a:r>
            <a:r>
              <a:rPr lang="en-US" baseline="0" dirty="0" smtClean="0"/>
              <a:t> are designed with concepts in mind.</a:t>
            </a:r>
            <a:endParaRPr lang="en-US" dirty="0" smtClean="0"/>
          </a:p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Development of </a:t>
            </a:r>
            <a:r>
              <a:rPr lang="en-US" dirty="0" err="1" smtClean="0"/>
              <a:t>ConceptGCC</a:t>
            </a:r>
            <a:r>
              <a:rPr lang="en-US" dirty="0" smtClean="0"/>
              <a:t> was halted in 2010.</a:t>
            </a:r>
          </a:p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No</a:t>
            </a:r>
            <a:r>
              <a:rPr lang="en-US" baseline="0" dirty="0" smtClean="0"/>
              <a:t> disagreement on whether to support concepts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Disagreements in how to support concepts.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First prototype was one of the primary motivations </a:t>
            </a:r>
            <a:r>
              <a:rPr lang="en-US" baseline="0" dirty="0" smtClean="0"/>
              <a:t>for designing PA.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Since PA, I have been improving the </a:t>
            </a:r>
            <a:r>
              <a:rPr lang="en-US" baseline="0" dirty="0" err="1" smtClean="0"/>
              <a:t>genericity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conceptclang</a:t>
            </a:r>
            <a:r>
              <a:rPr lang="en-US" baseline="0" dirty="0" smtClean="0"/>
              <a:t> to support all these designs…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All previous attempts, whether at the library or preprocessor level, implemented concepts as class templates.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Concepts-Light is an unavoidable consequence of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PaloAlto</a:t>
            </a:r>
            <a:r>
              <a:rPr lang="en-US" baseline="0" dirty="0" smtClean="0"/>
              <a:t>, implementation-wise.</a:t>
            </a:r>
            <a:endParaRPr lang="en-US" baseline="0" dirty="0" smtClean="0"/>
          </a:p>
          <a:p>
            <a:pPr marL="171450" indent="-171450">
              <a:buFontTx/>
              <a:buChar char="•"/>
            </a:pPr>
            <a:r>
              <a:rPr lang="en-US" dirty="0" smtClean="0">
                <a:sym typeface="Wingdings"/>
              </a:rPr>
              <a:t>ConceptClang provides a unified platform for concrete discussions towards the design of concepts for C++</a:t>
            </a:r>
            <a:endParaRPr lang="en-US" baseline="0" dirty="0" smtClean="0"/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>
                <a:sym typeface="Wingdings"/>
              </a:rPr>
              <a:t>Not </a:t>
            </a:r>
            <a:r>
              <a:rPr lang="en-US" dirty="0" err="1" smtClean="0">
                <a:sym typeface="Wingdings"/>
              </a:rPr>
              <a:t>datatype</a:t>
            </a:r>
            <a:r>
              <a:rPr lang="en-US" dirty="0" smtClean="0">
                <a:sym typeface="Wingdings"/>
              </a:rPr>
              <a:t>-generic programmers</a:t>
            </a:r>
            <a:r>
              <a:rPr lang="en-US" baseline="0" dirty="0" smtClean="0">
                <a:sym typeface="Wingdings"/>
              </a:rPr>
              <a:t>, for the </a:t>
            </a:r>
            <a:r>
              <a:rPr lang="en-US" baseline="0" dirty="0" err="1" smtClean="0">
                <a:sym typeface="Wingdings"/>
              </a:rPr>
              <a:t>haskell-ers</a:t>
            </a:r>
            <a:r>
              <a:rPr lang="en-US" baseline="0" dirty="0" smtClean="0">
                <a:sym typeface="Wingdings"/>
              </a:rPr>
              <a:t> out there… :)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>
                <a:sym typeface="Wingdings"/>
              </a:rPr>
              <a:t>In C++, generic programming is supported via templates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>
                <a:sym typeface="Wingdings"/>
              </a:rPr>
              <a:t>Normally, algorithms drive the definition of concepts…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>
                <a:sym typeface="Wingdings"/>
              </a:rPr>
              <a:t>There is a lifting process… =&gt; extract specific requirements … expressed in terms of concepts…</a:t>
            </a:r>
            <a:endParaRPr lang="en-US" dirty="0" smtClean="0">
              <a:sym typeface="Wingdings"/>
            </a:endParaRPr>
          </a:p>
          <a:p>
            <a:pPr marL="0" indent="0">
              <a:buFontTx/>
              <a:buNone/>
            </a:pPr>
            <a:endParaRPr lang="en-US" dirty="0" smtClean="0">
              <a:sym typeface="Wingdings"/>
            </a:endParaRPr>
          </a:p>
          <a:p>
            <a:pPr marL="0" indent="0">
              <a:buFontTx/>
              <a:buNone/>
            </a:pPr>
            <a:r>
              <a:rPr lang="en-US" dirty="0" smtClean="0">
                <a:sym typeface="Wingdings"/>
              </a:rPr>
              <a:t>Iterators == Generalized pointers…</a:t>
            </a:r>
            <a:endParaRPr lang="en-US" dirty="0" smtClean="0"/>
          </a:p>
          <a:p>
            <a:pPr marL="171450" indent="-171450">
              <a:buFontTx/>
              <a:buChar char="•"/>
            </a:pPr>
            <a:r>
              <a:rPr lang="en-US" dirty="0" smtClean="0"/>
              <a:t>Syntactic requirements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Semantic requirements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Complexity</a:t>
            </a:r>
            <a:r>
              <a:rPr lang="en-US" baseline="0" dirty="0" smtClean="0"/>
              <a:t> guarantees.</a:t>
            </a:r>
          </a:p>
          <a:p>
            <a:pPr marL="171450" indent="-171450">
              <a:buFontTx/>
              <a:buChar char="•"/>
            </a:pPr>
            <a:endParaRPr lang="en-US" baseline="0" dirty="0" smtClean="0"/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Used operators are defined: 					</a:t>
            </a:r>
            <a:r>
              <a:rPr lang="en-US" sz="1600" dirty="0" smtClean="0">
                <a:solidFill>
                  <a:schemeClr val="tx1"/>
                </a:solidFill>
                <a:latin typeface="Courier"/>
                <a:cs typeface="Courier"/>
              </a:rPr>
              <a:t>!=, ++, *, =</a:t>
            </a:r>
            <a:r>
              <a:rPr lang="en-US" sz="1600" dirty="0" smtClean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The uses of operators are valid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solidFill>
                  <a:srgbClr val="000000"/>
                </a:solidFill>
              </a:rPr>
              <a:t>Some operations are amortized constant time: 	</a:t>
            </a:r>
            <a:r>
              <a:rPr lang="en-US" sz="1600" dirty="0" smtClean="0">
                <a:solidFill>
                  <a:schemeClr val="tx1"/>
                </a:solidFill>
                <a:latin typeface="Courier"/>
                <a:cs typeface="Courier"/>
              </a:rPr>
              <a:t>!=, ++, *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Input parameter values can be copied and copy-constructed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3942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Associated member (redundant): pointer </a:t>
            </a:r>
            <a:r>
              <a:rPr lang="en-US" sz="1200" dirty="0" err="1" smtClean="0">
                <a:solidFill>
                  <a:srgbClr val="000000"/>
                </a:solidFill>
                <a:latin typeface="Courier"/>
                <a:cs typeface="Courier"/>
              </a:rPr>
              <a:t>const</a:t>
            </a:r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 X::operator-&gt;();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33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This is probably the greatest challenge in this work (w/ this thesis)…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Implement</a:t>
            </a:r>
            <a:r>
              <a:rPr lang="en-US" baseline="0" dirty="0" smtClean="0"/>
              <a:t> concepts in Clang, w/ the intention of helping ongoing designs for concepts in C++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Clang uses modern C++ features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baseline="0" dirty="0" smtClean="0"/>
              <a:t>Complexity == time efficiency, not abstraction complexity.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Do not confuse time complexity of executed program with the complexity of using the algorithms…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Michael </a:t>
            </a:r>
            <a:r>
              <a:rPr lang="en-US" baseline="0" dirty="0" smtClean="0"/>
              <a:t>Hansen @ CREST </a:t>
            </a:r>
            <a:r>
              <a:rPr lang="en-US" baseline="0" dirty="0" smtClean="0"/>
              <a:t>– measuring abstraction…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336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336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336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We can organize components of concepts into these four</a:t>
            </a:r>
            <a:r>
              <a:rPr lang="en-US" baseline="0" dirty="0" smtClean="0"/>
              <a:t> primary categories.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* Concept models map types to concepts.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1268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Concept</a:t>
            </a:r>
            <a:r>
              <a:rPr lang="en-US" baseline="0" dirty="0" smtClean="0"/>
              <a:t> models archetypes = concept models with minimal info…, placeholder…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This sets the tone for the ConceptClang infrastructure.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1268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Holding</a:t>
            </a:r>
            <a:r>
              <a:rPr lang="en-US" baseline="0" dirty="0" smtClean="0"/>
              <a:t> “satisfied” requirements = holding results of satisfying requirements.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Substitution is usually more straightforward than a satisfaction.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Concept</a:t>
            </a:r>
            <a:r>
              <a:rPr lang="en-US" baseline="0" dirty="0" smtClean="0"/>
              <a:t> </a:t>
            </a:r>
            <a:r>
              <a:rPr lang="en-US" baseline="0" dirty="0" smtClean="0"/>
              <a:t>model </a:t>
            </a:r>
            <a:r>
              <a:rPr lang="en-US" baseline="0" dirty="0" smtClean="0"/>
              <a:t>archetypes = concept models with minimal info…, placeholder…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This sets the tone for the ConceptClang infrastructure.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1268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Based on these properties,</a:t>
            </a:r>
            <a:r>
              <a:rPr lang="en-US" baseline="0" dirty="0" smtClean="0"/>
              <a:t> we are actually able to abstract a lot of functionality out of specific designs…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Leading to the salient differences in the next slide…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The essential</a:t>
            </a:r>
            <a:r>
              <a:rPr lang="en-US" baseline="0" dirty="0" smtClean="0"/>
              <a:t> thing to notice here, with respect to the theoretical contributions </a:t>
            </a:r>
            <a:r>
              <a:rPr lang="en-US" baseline="0" dirty="0" smtClean="0"/>
              <a:t>presented herein is </a:t>
            </a:r>
            <a:r>
              <a:rPr lang="en-US" baseline="0" dirty="0" smtClean="0"/>
              <a:t>in the bodies of templates.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smtClean="0"/>
              <a:t>Holding</a:t>
            </a:r>
            <a:r>
              <a:rPr lang="en-US" baseline="0" smtClean="0"/>
              <a:t> “satisfied” requirements = holding results of satisfying requirements.</a:t>
            </a:r>
          </a:p>
          <a:p>
            <a:pPr marL="171450" indent="-171450">
              <a:buFontTx/>
              <a:buChar char="•"/>
            </a:pPr>
            <a:r>
              <a:rPr lang="en-US" baseline="0" smtClean="0"/>
              <a:t>Substitution is usually more straightforward than a satisfaction.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Clang uses modern C++ features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Haskell: 	constrain</a:t>
            </a:r>
            <a:r>
              <a:rPr lang="en-US" baseline="0" dirty="0" smtClean="0"/>
              <a:t> </a:t>
            </a:r>
            <a:r>
              <a:rPr lang="en-US" dirty="0" smtClean="0"/>
              <a:t>polymorphic functions</a:t>
            </a:r>
          </a:p>
          <a:p>
            <a:pPr marL="171450" indent="-171450">
              <a:buFontTx/>
              <a:buChar char="•"/>
            </a:pPr>
            <a:r>
              <a:rPr lang="en-US" dirty="0" smtClean="0"/>
              <a:t>ML: 	signatures express requirements on types (for parameterized </a:t>
            </a:r>
            <a:r>
              <a:rPr lang="en-US" dirty="0" err="1" smtClean="0"/>
              <a:t>functors</a:t>
            </a:r>
            <a:r>
              <a:rPr lang="en-US" dirty="0" smtClean="0"/>
              <a:t>)</a:t>
            </a:r>
          </a:p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Holding</a:t>
            </a:r>
            <a:r>
              <a:rPr lang="en-US" baseline="0" dirty="0" smtClean="0"/>
              <a:t> “satisfied” requirements = holding results of satisfying requirements.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/>
              <a:t>Substitution is usually more straightforward than a satisfaction.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Name binding matches uses of names to the things that they name, </a:t>
            </a:r>
            <a:r>
              <a:rPr lang="en-US" baseline="0" dirty="0" smtClean="0"/>
              <a:t>based on scoping rules defined by the language.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smtClean="0"/>
              <a:t>This allows us to not only explain complex features like ADL, but also to talk about differences between languages without getting caught up with details of the language…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requires</a:t>
            </a:r>
            <a:r>
              <a:rPr lang="en-US" baseline="0" dirty="0" smtClean="0"/>
              <a:t> </a:t>
            </a:r>
            <a:r>
              <a:rPr lang="en-US" baseline="0" dirty="0" smtClean="0"/>
              <a:t>clause introduces a restricted scope.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Constraints inject substituted declarations from concepts into the restricted scope.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baseline="0" dirty="0" smtClean="0"/>
              <a:t>Yes </a:t>
            </a:r>
            <a:r>
              <a:rPr lang="en-US" baseline="0" dirty="0" smtClean="0">
                <a:sym typeface="Wingdings"/>
              </a:rPr>
              <a:t> it is okay to bind to outer scope, ignoring constraint.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>
                <a:sym typeface="Wingdings"/>
              </a:rPr>
              <a:t>No  Reject if binding to outer scope, unless user explicitly qualifies it.</a:t>
            </a:r>
            <a:endParaRPr lang="en-US" dirty="0" smtClean="0"/>
          </a:p>
          <a:p>
            <a:pPr marL="171450" indent="-171450">
              <a:buFontTx/>
              <a:buChar char="•"/>
            </a:pPr>
            <a:r>
              <a:rPr lang="en-US" dirty="0" smtClean="0"/>
              <a:t>I don’t have the answer to this question, but it is something</a:t>
            </a:r>
            <a:r>
              <a:rPr lang="en-US" baseline="0" dirty="0" smtClean="0"/>
              <a:t> worth keeping in mind during the transition.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lang="en-US" dirty="0" smtClean="0"/>
              <a:t>In the transition,</a:t>
            </a:r>
            <a:r>
              <a:rPr lang="en-US" baseline="0" dirty="0" smtClean="0"/>
              <a:t> s</a:t>
            </a:r>
            <a:r>
              <a:rPr lang="en-US" dirty="0" smtClean="0"/>
              <a:t>ome programs operate under this assumption, some accidentally, and others not</a:t>
            </a:r>
            <a:r>
              <a:rPr lang="en-US" baseline="0" dirty="0" smtClean="0"/>
              <a:t> so much</a:t>
            </a:r>
            <a:r>
              <a:rPr lang="en-US" dirty="0" smtClean="0"/>
              <a:t>.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baseline="0" dirty="0" smtClean="0"/>
              <a:t>Using merging always runs the risk of the call being subject to this condition.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Library </a:t>
            </a:r>
            <a:r>
              <a:rPr lang="en-US" baseline="0" dirty="0" smtClean="0"/>
              <a:t>code leaking to using space (breaking of encapsulation)</a:t>
            </a:r>
          </a:p>
          <a:p>
            <a:r>
              <a:rPr lang="en-US" baseline="0" dirty="0" smtClean="0"/>
              <a:t>Lengthy and hard to understand error messages.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3368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Examples cover</a:t>
            </a:r>
            <a:r>
              <a:rPr lang="en-US" baseline="0" dirty="0" smtClean="0"/>
              <a:t> a wide range of possible case </a:t>
            </a:r>
            <a:r>
              <a:rPr lang="en-US" baseline="0" dirty="0" err="1" smtClean="0"/>
              <a:t>scenarii</a:t>
            </a:r>
            <a:r>
              <a:rPr lang="en-US" baseline="0" dirty="0" smtClean="0"/>
              <a:t>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May or may not be subject to CCF depending on the constraints, and expression validation.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Examples cover</a:t>
            </a:r>
            <a:r>
              <a:rPr lang="en-US" baseline="0" dirty="0" smtClean="0"/>
              <a:t> a wide range of possible case </a:t>
            </a:r>
            <a:r>
              <a:rPr lang="en-US" baseline="0" dirty="0" err="1" smtClean="0"/>
              <a:t>scenarii</a:t>
            </a:r>
            <a:r>
              <a:rPr lang="en-US" baseline="0" dirty="0" smtClean="0"/>
              <a:t>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May or may not be subject to CCF depending on the constraints, and expression validation.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I</a:t>
            </a:r>
            <a:r>
              <a:rPr lang="en-US" baseline="0" dirty="0" smtClean="0"/>
              <a:t> am going to quickly go through these programs so that we can get to talking about extensible structures.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sz="1200" b="1" dirty="0" err="1" smtClean="0">
                <a:solidFill>
                  <a:schemeClr val="tx1"/>
                </a:solidFill>
                <a:latin typeface="Courier"/>
                <a:cs typeface="Courier"/>
              </a:rPr>
              <a:t>DifferenceType</a:t>
            </a:r>
            <a:r>
              <a:rPr lang="en-US" sz="1200" b="1" dirty="0" smtClean="0">
                <a:solidFill>
                  <a:schemeClr val="tx1"/>
                </a:solidFill>
                <a:cs typeface="Courier"/>
              </a:rPr>
              <a:t> is a </a:t>
            </a:r>
            <a:r>
              <a:rPr lang="en-US" sz="1200" b="1" dirty="0" err="1" smtClean="0">
                <a:solidFill>
                  <a:schemeClr val="tx1"/>
                </a:solidFill>
                <a:latin typeface="Courier"/>
                <a:cs typeface="Courier"/>
              </a:rPr>
              <a:t>SignedIntegral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err="1" smtClean="0"/>
              <a:t>MultiArrayIter</a:t>
            </a:r>
            <a:r>
              <a:rPr lang="en-US" dirty="0" smtClean="0"/>
              <a:t>&lt;</a:t>
            </a:r>
            <a:r>
              <a:rPr lang="en-US" dirty="0" err="1" smtClean="0"/>
              <a:t>PixelType</a:t>
            </a:r>
            <a:r>
              <a:rPr lang="en-US" dirty="0" smtClean="0"/>
              <a:t>&gt;</a:t>
            </a:r>
            <a:r>
              <a:rPr lang="en-US" baseline="0" dirty="0" smtClean="0"/>
              <a:t> = </a:t>
            </a:r>
            <a:r>
              <a:rPr lang="en-US" sz="1200" dirty="0" smtClean="0">
                <a:latin typeface="Courier"/>
                <a:cs typeface="Courier"/>
              </a:rPr>
              <a:t>boost::</a:t>
            </a:r>
            <a:r>
              <a:rPr lang="en-US" sz="1200" dirty="0" err="1" smtClean="0">
                <a:latin typeface="Courier"/>
                <a:cs typeface="Courier"/>
              </a:rPr>
              <a:t>multi_array</a:t>
            </a:r>
            <a:r>
              <a:rPr lang="en-US" sz="1200" dirty="0" smtClean="0">
                <a:latin typeface="Courier"/>
                <a:cs typeface="Courier"/>
              </a:rPr>
              <a:t>&lt;</a:t>
            </a:r>
            <a:r>
              <a:rPr lang="en-US" sz="1200" dirty="0" err="1" smtClean="0">
                <a:latin typeface="Courier"/>
                <a:cs typeface="Courier"/>
              </a:rPr>
              <a:t>PixelType</a:t>
            </a:r>
            <a:r>
              <a:rPr lang="en-US" sz="1200" dirty="0" smtClean="0">
                <a:latin typeface="Courier"/>
                <a:cs typeface="Courier"/>
              </a:rPr>
              <a:t>, 4&gt;::iterator</a:t>
            </a:r>
          </a:p>
          <a:p>
            <a:pPr marL="171450" indent="-171450">
              <a:buFontTx/>
              <a:buChar char="•"/>
            </a:pPr>
            <a:r>
              <a:rPr lang="en-US" sz="1200" dirty="0" smtClean="0">
                <a:latin typeface="Courier"/>
                <a:cs typeface="Courier"/>
              </a:rPr>
              <a:t>Copying pictures is expensive… Make sure to</a:t>
            </a:r>
            <a:r>
              <a:rPr lang="en-US" sz="1200" baseline="0" dirty="0" smtClean="0">
                <a:latin typeface="Courier"/>
                <a:cs typeface="Courier"/>
              </a:rPr>
              <a:t> move…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err="1" smtClean="0"/>
              <a:t>Std</a:t>
            </a:r>
            <a:r>
              <a:rPr lang="en-US" dirty="0" smtClean="0"/>
              <a:t>::move looks for move constructors, and defaults to copy constructors. </a:t>
            </a:r>
          </a:p>
          <a:p>
            <a:pPr marL="171450" indent="-171450">
              <a:buFontTx/>
              <a:buChar char="•"/>
            </a:pPr>
            <a:r>
              <a:rPr lang="en-US" dirty="0" err="1" smtClean="0"/>
              <a:t>MultiArrayIter</a:t>
            </a:r>
            <a:r>
              <a:rPr lang="en-US" dirty="0" smtClean="0"/>
              <a:t>&lt;</a:t>
            </a:r>
            <a:r>
              <a:rPr lang="en-US" dirty="0" err="1" smtClean="0"/>
              <a:t>PixelType</a:t>
            </a:r>
            <a:r>
              <a:rPr lang="en-US" dirty="0" smtClean="0"/>
              <a:t>&gt;</a:t>
            </a:r>
            <a:r>
              <a:rPr lang="en-US" baseline="0" dirty="0" smtClean="0"/>
              <a:t> = </a:t>
            </a:r>
            <a:r>
              <a:rPr lang="en-US" sz="1200" dirty="0" smtClean="0">
                <a:latin typeface="Courier"/>
                <a:cs typeface="Courier"/>
              </a:rPr>
              <a:t>boost::</a:t>
            </a:r>
            <a:r>
              <a:rPr lang="en-US" sz="1200" dirty="0" err="1" smtClean="0">
                <a:latin typeface="Courier"/>
                <a:cs typeface="Courier"/>
              </a:rPr>
              <a:t>multi_array</a:t>
            </a:r>
            <a:r>
              <a:rPr lang="en-US" sz="1200" dirty="0" smtClean="0">
                <a:latin typeface="Courier"/>
                <a:cs typeface="Courier"/>
              </a:rPr>
              <a:t>&lt;</a:t>
            </a:r>
            <a:r>
              <a:rPr lang="en-US" sz="1200" dirty="0" err="1" smtClean="0">
                <a:latin typeface="Courier"/>
                <a:cs typeface="Courier"/>
              </a:rPr>
              <a:t>PixelType</a:t>
            </a:r>
            <a:r>
              <a:rPr lang="en-US" sz="1200" dirty="0" smtClean="0">
                <a:latin typeface="Courier"/>
                <a:cs typeface="Courier"/>
              </a:rPr>
              <a:t>, 4&gt;::iterator</a:t>
            </a:r>
          </a:p>
          <a:p>
            <a:pPr marL="171450" indent="-171450">
              <a:buFontTx/>
              <a:buChar char="•"/>
            </a:pPr>
            <a:r>
              <a:rPr lang="en-US" sz="1200" dirty="0" smtClean="0">
                <a:latin typeface="Courier"/>
                <a:cs typeface="Courier"/>
              </a:rPr>
              <a:t>Copying pictures is expensive… Make sure to move…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* </a:t>
            </a:r>
            <a:r>
              <a:rPr lang="en-US" dirty="0" err="1" smtClean="0"/>
              <a:t>std</a:t>
            </a:r>
            <a:r>
              <a:rPr lang="en-US" dirty="0" smtClean="0"/>
              <a:t>::move()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exception handling, override, etc…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* </a:t>
            </a:r>
            <a:r>
              <a:rPr lang="en-US" dirty="0" err="1" smtClean="0"/>
              <a:t>std</a:t>
            </a:r>
            <a:r>
              <a:rPr lang="en-US" dirty="0" smtClean="0"/>
              <a:t>::move()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exception handling, override</a:t>
            </a:r>
            <a:r>
              <a:rPr lang="en-US" baseline="0" smtClean="0"/>
              <a:t>, etc…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* </a:t>
            </a:r>
            <a:r>
              <a:rPr lang="en-US" dirty="0" err="1" smtClean="0"/>
              <a:t>std</a:t>
            </a:r>
            <a:r>
              <a:rPr lang="en-US" dirty="0" smtClean="0"/>
              <a:t>::move()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exception handling, override</a:t>
            </a:r>
            <a:r>
              <a:rPr lang="en-US" baseline="0" smtClean="0"/>
              <a:t>, etc…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r>
              <a:rPr lang="en-US" dirty="0" smtClean="0"/>
              <a:t>And this is essentially structure opening archetypes</a:t>
            </a:r>
            <a:r>
              <a:rPr lang="en-US" baseline="0" dirty="0" smtClean="0"/>
              <a:t>.</a:t>
            </a:r>
          </a:p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Strict </a:t>
            </a:r>
            <a:r>
              <a:rPr lang="en-US" baseline="0" dirty="0" smtClean="0"/>
              <a:t>weak ordering…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3368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charset="2"/>
              <a:buChar char="v"/>
            </a:pPr>
            <a:r>
              <a:rPr lang="en-US" sz="2400" dirty="0" smtClean="0">
                <a:solidFill>
                  <a:srgbClr val="000000"/>
                </a:solidFill>
              </a:rPr>
              <a:t>Name lookup follows the structure of surrounding scopes.</a:t>
            </a:r>
          </a:p>
          <a:p>
            <a:pPr lvl="1">
              <a:buFont typeface="Wingdings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So a name is not looked up if it is not in the scope currently being processed (by </a:t>
            </a:r>
            <a:r>
              <a:rPr lang="en-US" sz="2000" b="1" dirty="0" smtClean="0">
                <a:solidFill>
                  <a:srgbClr val="000000"/>
                </a:solidFill>
              </a:rPr>
              <a:t>Bind</a:t>
            </a:r>
            <a:r>
              <a:rPr lang="en-US" sz="2000" b="1" baseline="30000" dirty="0" smtClean="0">
                <a:solidFill>
                  <a:srgbClr val="000000"/>
                </a:solidFill>
              </a:rPr>
              <a:t>x2</a:t>
            </a:r>
            <a:r>
              <a:rPr lang="en-US" sz="2000" dirty="0" smtClean="0">
                <a:solidFill>
                  <a:srgbClr val="000000"/>
                </a:solidFill>
              </a:rPr>
              <a:t>).</a:t>
            </a:r>
          </a:p>
          <a:p>
            <a:pPr lvl="1">
              <a:buFont typeface="Wingdings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E.g. Uses of operators, </a:t>
            </a:r>
          </a:p>
          <a:p>
            <a:pPr lvl="2">
              <a:buFont typeface="Courier New"/>
              <a:buChar char="o"/>
            </a:pPr>
            <a:r>
              <a:rPr lang="en-US" sz="1600" dirty="0" smtClean="0">
                <a:solidFill>
                  <a:srgbClr val="000000"/>
                </a:solidFill>
              </a:rPr>
              <a:t>which mix normal name lookup with qualified name lookup…</a:t>
            </a:r>
          </a:p>
          <a:p>
            <a:pPr marL="0" indent="0">
              <a:buNone/>
            </a:pPr>
            <a:endParaRPr lang="en-US" sz="2400" dirty="0" smtClean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charset="2"/>
              <a:buChar char="v"/>
            </a:pPr>
            <a:r>
              <a:rPr lang="en-US" sz="2400" dirty="0" smtClean="0">
                <a:solidFill>
                  <a:srgbClr val="000000"/>
                </a:solidFill>
              </a:rPr>
              <a:t>Name lookup follows the structure of surrounding scopes.</a:t>
            </a:r>
          </a:p>
          <a:p>
            <a:pPr lvl="1">
              <a:buFont typeface="Wingdings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So a name is not looked up if it is not in the scope currently being processed (by </a:t>
            </a:r>
            <a:r>
              <a:rPr lang="en-US" sz="2000" b="1" dirty="0" smtClean="0">
                <a:solidFill>
                  <a:srgbClr val="000000"/>
                </a:solidFill>
              </a:rPr>
              <a:t>Bind</a:t>
            </a:r>
            <a:r>
              <a:rPr lang="en-US" sz="2000" b="1" baseline="30000" dirty="0" smtClean="0">
                <a:solidFill>
                  <a:srgbClr val="000000"/>
                </a:solidFill>
              </a:rPr>
              <a:t>x2</a:t>
            </a:r>
            <a:r>
              <a:rPr lang="en-US" sz="2000" dirty="0" smtClean="0">
                <a:solidFill>
                  <a:srgbClr val="000000"/>
                </a:solidFill>
              </a:rPr>
              <a:t>).</a:t>
            </a:r>
          </a:p>
          <a:p>
            <a:pPr lvl="1">
              <a:buFont typeface="Wingdings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E.g. Uses of operators, </a:t>
            </a:r>
          </a:p>
          <a:p>
            <a:pPr lvl="2">
              <a:buFont typeface="Courier New"/>
              <a:buChar char="o"/>
            </a:pPr>
            <a:r>
              <a:rPr lang="en-US" sz="1600" dirty="0" smtClean="0">
                <a:solidFill>
                  <a:srgbClr val="000000"/>
                </a:solidFill>
              </a:rPr>
              <a:t>which mix normal name lookup with qualified name lookup…</a:t>
            </a:r>
          </a:p>
          <a:p>
            <a:pPr marL="0" indent="0">
              <a:buNone/>
            </a:pPr>
            <a:endParaRPr lang="en-US" sz="2400" dirty="0" smtClean="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3368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33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* complexity, verbosity, and</a:t>
            </a:r>
            <a:r>
              <a:rPr lang="en-US" baseline="0" dirty="0" smtClean="0"/>
              <a:t> lack of separate type-checking</a:t>
            </a:r>
            <a:r>
              <a:rPr lang="en-US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4E762-369F-3948-B177-9C5CA7EBE92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37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613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accent1"/>
                </a:solidFill>
                <a:latin typeface="Times New Roman"/>
                <a:cs typeface="Times New Roman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145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3200" b="1" cap="all">
                <a:solidFill>
                  <a:srgbClr val="8E0C3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8348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8E0C3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023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8E0C3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907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8E0C3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207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6637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8E0C33"/>
                </a:solidFill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691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58444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8E0C33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15117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1078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REST-PPT-Template-2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60960"/>
            <a:ext cx="9144000" cy="119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11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8" Type="http://schemas.openxmlformats.org/officeDocument/2006/relationships/image" Target="../media/image13.emf"/><Relationship Id="rId9" Type="http://schemas.openxmlformats.org/officeDocument/2006/relationships/image" Target="../media/image14.emf"/><Relationship Id="rId10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2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rest.iu.edu/projects/conceptcpp" TargetMode="External"/><Relationship Id="rId4" Type="http://schemas.openxmlformats.org/officeDocument/2006/relationships/hyperlink" Target="https://github.iu.edu/lvoufo/BindI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52209"/>
            <a:ext cx="7772400" cy="1470025"/>
          </a:xfrm>
        </p:spPr>
        <p:txBody>
          <a:bodyPr/>
          <a:lstStyle/>
          <a:p>
            <a:pPr algn="l"/>
            <a:r>
              <a:rPr lang="en-US" dirty="0" err="1" smtClean="0"/>
              <a:t>ConceptClang</a:t>
            </a:r>
            <a:r>
              <a:rPr lang="en-US" dirty="0"/>
              <a:t>: Theoretical Advances with Full C++  Concepts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26340" y="3207984"/>
            <a:ext cx="6674344" cy="1752600"/>
          </a:xfrm>
        </p:spPr>
        <p:txBody>
          <a:bodyPr>
            <a:noAutofit/>
          </a:bodyPr>
          <a:lstStyle/>
          <a:p>
            <a:pPr algn="l"/>
            <a:r>
              <a:rPr lang="en-US" sz="2000" b="1" dirty="0" smtClean="0">
                <a:solidFill>
                  <a:srgbClr val="83141D"/>
                </a:solidFill>
              </a:rPr>
              <a:t>Larisse Voufo</a:t>
            </a:r>
            <a:r>
              <a:rPr lang="en-US" sz="2000" dirty="0" smtClean="0">
                <a:solidFill>
                  <a:srgbClr val="83141D"/>
                </a:solidFill>
              </a:rPr>
              <a:t>, Andrew </a:t>
            </a:r>
            <a:r>
              <a:rPr lang="en-US" sz="2000" dirty="0" err="1" smtClean="0">
                <a:solidFill>
                  <a:srgbClr val="83141D"/>
                </a:solidFill>
              </a:rPr>
              <a:t>Lumsdaine</a:t>
            </a:r>
            <a:endParaRPr lang="en-US" sz="2000" dirty="0" smtClean="0">
              <a:solidFill>
                <a:srgbClr val="83141D"/>
              </a:solidFill>
            </a:endParaRPr>
          </a:p>
          <a:p>
            <a:pPr algn="l"/>
            <a:r>
              <a:rPr lang="en-US" sz="1800" dirty="0">
                <a:solidFill>
                  <a:srgbClr val="83141D"/>
                </a:solidFill>
                <a:cs typeface="Arial"/>
              </a:rPr>
              <a:t>Center for Research in Extreme Scale Technologies (CREST)</a:t>
            </a:r>
          </a:p>
          <a:p>
            <a:pPr algn="l"/>
            <a:r>
              <a:rPr lang="en-US" sz="1800" dirty="0">
                <a:solidFill>
                  <a:srgbClr val="83141D"/>
                </a:solidFill>
                <a:cs typeface="Arial"/>
              </a:rPr>
              <a:t>Pervasive Technology Institute at Indiana </a:t>
            </a:r>
            <a:r>
              <a:rPr lang="en-US" sz="1800" dirty="0" smtClean="0">
                <a:solidFill>
                  <a:srgbClr val="83141D"/>
                </a:solidFill>
                <a:cs typeface="Arial"/>
              </a:rPr>
              <a:t>University</a:t>
            </a:r>
          </a:p>
          <a:p>
            <a:pPr algn="l"/>
            <a:endParaRPr lang="en-US" sz="2000" dirty="0" smtClean="0">
              <a:solidFill>
                <a:srgbClr val="83141D"/>
              </a:solidFill>
            </a:endParaRPr>
          </a:p>
          <a:p>
            <a:pPr algn="l"/>
            <a:r>
              <a:rPr lang="en-US" sz="1800" dirty="0" smtClean="0">
                <a:solidFill>
                  <a:srgbClr val="83141D"/>
                </a:solidFill>
              </a:rPr>
              <a:t>C++Now’14, Aspen, CO, USA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56556" y="150900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59978"/>
          </a:xfrm>
        </p:spPr>
        <p:txBody>
          <a:bodyPr/>
          <a:lstStyle/>
          <a:p>
            <a:r>
              <a:rPr lang="en-US" sz="5000" dirty="0" smtClean="0"/>
              <a:t>Problem Statement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67555"/>
            <a:ext cx="8395368" cy="418868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lvl="1">
              <a:buFontTx/>
              <a:buChar char="•"/>
            </a:pPr>
            <a:r>
              <a:rPr lang="en-US" sz="2400" dirty="0" smtClean="0"/>
              <a:t>Semantic errors are not detected.</a:t>
            </a:r>
          </a:p>
          <a:p>
            <a:pPr lvl="1">
              <a:buFontTx/>
              <a:buChar char="•"/>
            </a:pPr>
            <a:r>
              <a:rPr lang="en-US" sz="2400" dirty="0" smtClean="0"/>
              <a:t>Error messages are too long and not understandable.</a:t>
            </a:r>
          </a:p>
          <a:p>
            <a:pPr lvl="1">
              <a:buFontTx/>
              <a:buChar char="•"/>
            </a:pPr>
            <a:r>
              <a:rPr lang="en-US" sz="2400" dirty="0" smtClean="0"/>
              <a:t>Library code leaks to users space.</a:t>
            </a:r>
          </a:p>
          <a:p>
            <a:pPr lvl="1">
              <a:buFontTx/>
              <a:buChar char="•"/>
            </a:pPr>
            <a:r>
              <a:rPr lang="en-US" sz="2400" b="1" dirty="0"/>
              <a:t>Need separate type checking</a:t>
            </a:r>
            <a:r>
              <a:rPr lang="en-US" sz="2400" dirty="0" smtClean="0"/>
              <a:t>!</a:t>
            </a:r>
          </a:p>
          <a:p>
            <a:pPr marL="403225" lvl="1" indent="0">
              <a:buNone/>
            </a:pPr>
            <a:endParaRPr lang="en-US" sz="1000" dirty="0"/>
          </a:p>
          <a:p>
            <a:pPr lvl="1">
              <a:buFontTx/>
              <a:buChar char="•"/>
            </a:pPr>
            <a:r>
              <a:rPr lang="en-US" sz="2400" dirty="0" smtClean="0"/>
              <a:t>Library- and preprocessor- based idioms are not enough.</a:t>
            </a:r>
          </a:p>
          <a:p>
            <a:pPr lvl="2">
              <a:buFontTx/>
              <a:buChar char="•"/>
            </a:pPr>
            <a:r>
              <a:rPr lang="en-US" dirty="0" smtClean="0"/>
              <a:t>BCCL, archetypes, enable-if, etc…</a:t>
            </a:r>
          </a:p>
          <a:p>
            <a:pPr lvl="2">
              <a:buFontTx/>
              <a:buChar char="•"/>
            </a:pPr>
            <a:r>
              <a:rPr lang="en-US" dirty="0" smtClean="0"/>
              <a:t>Context-free source-to-source transformation tools.</a:t>
            </a:r>
          </a:p>
          <a:p>
            <a:pPr marL="403225" lvl="1" indent="0">
              <a:buNone/>
            </a:pPr>
            <a:endParaRPr lang="en-US" sz="1000" b="1" dirty="0" smtClean="0"/>
          </a:p>
          <a:p>
            <a:pPr lvl="1">
              <a:buFontTx/>
              <a:buChar char="•"/>
            </a:pPr>
            <a:r>
              <a:rPr lang="en-US" sz="2400" b="1" dirty="0" smtClean="0"/>
              <a:t>Need language support for concepts!</a:t>
            </a:r>
          </a:p>
          <a:p>
            <a:pPr lvl="1">
              <a:buFontTx/>
              <a:buChar char="•"/>
            </a:pPr>
            <a:r>
              <a:rPr lang="en-US" sz="2400" b="1" dirty="0" smtClean="0"/>
              <a:t>=&gt; More expressive power!</a:t>
            </a:r>
          </a:p>
        </p:txBody>
      </p:sp>
    </p:spTree>
    <p:extLst>
      <p:ext uri="{BB962C8B-B14F-4D97-AF65-F5344CB8AC3E}">
        <p14:creationId xmlns:p14="http://schemas.microsoft.com/office/powerpoint/2010/main" val="1301579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59979"/>
          </a:xfrm>
        </p:spPr>
        <p:txBody>
          <a:bodyPr/>
          <a:lstStyle/>
          <a:p>
            <a:r>
              <a:rPr lang="en-US" sz="5000" dirty="0" smtClean="0"/>
              <a:t>Concepts for C++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67556"/>
            <a:ext cx="8395368" cy="5094110"/>
          </a:xfrm>
        </p:spPr>
        <p:txBody>
          <a:bodyPr>
            <a:normAutofit/>
          </a:bodyPr>
          <a:lstStyle/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Concepts were first introduced around 1993.</a:t>
            </a:r>
          </a:p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Concepts drove the design of the STL, in 1998.</a:t>
            </a:r>
          </a:p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C++ libraries are designed with concepts in mind.</a:t>
            </a:r>
          </a:p>
          <a:p>
            <a:pPr lvl="2">
              <a:buFontTx/>
              <a:buChar char="•"/>
            </a:pPr>
            <a:r>
              <a:rPr lang="en-US" dirty="0">
                <a:sym typeface="Wingdings"/>
              </a:rPr>
              <a:t>e</a:t>
            </a:r>
            <a:r>
              <a:rPr lang="en-US" dirty="0" smtClean="0">
                <a:sym typeface="Wingdings"/>
              </a:rPr>
              <a:t>.g. Boost, STL, …</a:t>
            </a:r>
          </a:p>
          <a:p>
            <a:pPr lvl="2">
              <a:buFontTx/>
              <a:buChar char="•"/>
            </a:pPr>
            <a:r>
              <a:rPr lang="en-US" dirty="0" smtClean="0">
                <a:sym typeface="Wingdings"/>
              </a:rPr>
              <a:t>Documentations in terms of concepts.</a:t>
            </a:r>
          </a:p>
          <a:p>
            <a:pPr marL="403225" lvl="1" indent="0">
              <a:buNone/>
            </a:pPr>
            <a:endParaRPr lang="en-US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97671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59978"/>
          </a:xfrm>
        </p:spPr>
        <p:txBody>
          <a:bodyPr/>
          <a:lstStyle/>
          <a:p>
            <a:r>
              <a:rPr lang="en-US" sz="5000" dirty="0" smtClean="0"/>
              <a:t>Concepts for C++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67555"/>
            <a:ext cx="8395368" cy="5080000"/>
          </a:xfrm>
        </p:spPr>
        <p:txBody>
          <a:bodyPr>
            <a:normAutofit/>
          </a:bodyPr>
          <a:lstStyle/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Several conflicting designs for language support: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“Implicit”				--	Texas A&amp;M				-- 2003</a:t>
            </a:r>
          </a:p>
          <a:p>
            <a:pPr lvl="3">
              <a:buFontTx/>
              <a:buChar char="•"/>
            </a:pPr>
            <a:r>
              <a:rPr lang="en-US" sz="1800" dirty="0" smtClean="0">
                <a:sym typeface="Wingdings"/>
              </a:rPr>
              <a:t>Simplicity and backward compatibility</a:t>
            </a:r>
          </a:p>
          <a:p>
            <a:pPr lvl="2">
              <a:buFontTx/>
              <a:buChar char="•"/>
            </a:pPr>
            <a:r>
              <a:rPr lang="en-US" sz="2000" dirty="0">
                <a:sym typeface="Wingdings"/>
              </a:rPr>
              <a:t>“Explicit”		</a:t>
            </a:r>
            <a:r>
              <a:rPr lang="en-US" sz="2000" dirty="0" smtClean="0">
                <a:sym typeface="Wingdings"/>
              </a:rPr>
              <a:t>		-</a:t>
            </a:r>
            <a:r>
              <a:rPr lang="en-US" sz="2000" dirty="0">
                <a:sym typeface="Wingdings"/>
              </a:rPr>
              <a:t>- 	Indiana </a:t>
            </a:r>
            <a:r>
              <a:rPr lang="en-US" sz="2000" dirty="0" smtClean="0">
                <a:sym typeface="Wingdings"/>
              </a:rPr>
              <a:t>University		-- 2005</a:t>
            </a:r>
            <a:endParaRPr lang="en-US" sz="2000" dirty="0">
              <a:sym typeface="Wingdings"/>
            </a:endParaRPr>
          </a:p>
          <a:p>
            <a:pPr lvl="3">
              <a:buFontTx/>
              <a:buChar char="•"/>
            </a:pPr>
            <a:r>
              <a:rPr lang="en-US" sz="1800" dirty="0">
                <a:sym typeface="Wingdings"/>
              </a:rPr>
              <a:t>More expressive and generic </a:t>
            </a:r>
            <a:r>
              <a:rPr lang="en-US" sz="1800" dirty="0" smtClean="0">
                <a:sym typeface="Wingdings"/>
              </a:rPr>
              <a:t>power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“Pre-Frankfurt”		--	Consensus… almost		-- 2009</a:t>
            </a:r>
          </a:p>
          <a:p>
            <a:pPr lvl="3">
              <a:buFontTx/>
              <a:buChar char="•"/>
            </a:pPr>
            <a:r>
              <a:rPr lang="en-US" sz="1800" dirty="0" smtClean="0">
                <a:sym typeface="Wingdings"/>
              </a:rPr>
              <a:t>“Untried, too risky, not ready.” – </a:t>
            </a:r>
            <a:r>
              <a:rPr lang="en-US" sz="1800" dirty="0" err="1" smtClean="0">
                <a:sym typeface="Wingdings"/>
              </a:rPr>
              <a:t>Bjarne</a:t>
            </a:r>
            <a:r>
              <a:rPr lang="en-US" sz="1800" dirty="0" smtClean="0">
                <a:sym typeface="Wingdings"/>
              </a:rPr>
              <a:t> </a:t>
            </a:r>
            <a:r>
              <a:rPr lang="en-US" sz="1800" dirty="0" err="1" smtClean="0">
                <a:sym typeface="Wingdings"/>
              </a:rPr>
              <a:t>Strousstrup</a:t>
            </a:r>
            <a:endParaRPr lang="en-US" sz="1800" dirty="0" smtClean="0">
              <a:sym typeface="Wingdings"/>
            </a:endParaRPr>
          </a:p>
          <a:p>
            <a:pPr lvl="3">
              <a:buFontTx/>
              <a:buChar char="•"/>
            </a:pPr>
            <a:r>
              <a:rPr lang="en-US" sz="1800" b="1" dirty="0" smtClean="0">
                <a:sym typeface="Wingdings"/>
              </a:rPr>
              <a:t>Only one prototype, limited: </a:t>
            </a:r>
            <a:r>
              <a:rPr lang="en-US" sz="1800" b="1" dirty="0" err="1" smtClean="0">
                <a:sym typeface="Wingdings"/>
              </a:rPr>
              <a:t>ConceptGCC</a:t>
            </a:r>
            <a:r>
              <a:rPr lang="en-US" sz="1800" b="1" dirty="0" smtClean="0">
                <a:sym typeface="Wingdings"/>
              </a:rPr>
              <a:t>.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“Palo Alto”			--	A different approach		-- 2011</a:t>
            </a:r>
          </a:p>
          <a:p>
            <a:pPr lvl="3">
              <a:buFontTx/>
              <a:buChar char="•"/>
            </a:pPr>
            <a:r>
              <a:rPr lang="en-US" sz="1800" dirty="0" smtClean="0">
                <a:sym typeface="Wingdings"/>
              </a:rPr>
              <a:t>A library-based perspective.</a:t>
            </a:r>
          </a:p>
          <a:p>
            <a:pPr lvl="3">
              <a:buFontTx/>
              <a:buChar char="•"/>
            </a:pPr>
            <a:r>
              <a:rPr lang="en-US" sz="1800" dirty="0" smtClean="0">
                <a:sym typeface="Wingdings"/>
              </a:rPr>
              <a:t>What are concepts? How should they be used?</a:t>
            </a:r>
          </a:p>
          <a:p>
            <a:pPr lvl="3">
              <a:buFontTx/>
              <a:buChar char="•"/>
            </a:pPr>
            <a:r>
              <a:rPr lang="en-US" sz="1800" dirty="0" smtClean="0">
                <a:sym typeface="Wingdings"/>
              </a:rPr>
              <a:t>Guide with a subset of the STL.</a:t>
            </a:r>
          </a:p>
        </p:txBody>
      </p:sp>
    </p:spTree>
    <p:extLst>
      <p:ext uri="{BB962C8B-B14F-4D97-AF65-F5344CB8AC3E}">
        <p14:creationId xmlns:p14="http://schemas.microsoft.com/office/powerpoint/2010/main" val="372605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59979"/>
          </a:xfrm>
        </p:spPr>
        <p:txBody>
          <a:bodyPr/>
          <a:lstStyle/>
          <a:p>
            <a:r>
              <a:rPr lang="en-US" sz="5000" dirty="0" smtClean="0"/>
              <a:t>Concepts for C++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67556"/>
            <a:ext cx="8395368" cy="5051777"/>
          </a:xfrm>
        </p:spPr>
        <p:txBody>
          <a:bodyPr>
            <a:normAutofit/>
          </a:bodyPr>
          <a:lstStyle/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Several conflicting designs for language support: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“Implicit”				--	Texas A&amp;M				-- 2003</a:t>
            </a:r>
          </a:p>
          <a:p>
            <a:pPr lvl="3">
              <a:buFontTx/>
              <a:buChar char="•"/>
            </a:pPr>
            <a:r>
              <a:rPr lang="en-US" sz="1800" dirty="0" smtClean="0">
                <a:sym typeface="Wingdings"/>
              </a:rPr>
              <a:t>Simplicity and backward compatibility</a:t>
            </a:r>
          </a:p>
          <a:p>
            <a:pPr lvl="2">
              <a:buFontTx/>
              <a:buChar char="•"/>
            </a:pPr>
            <a:r>
              <a:rPr lang="en-US" sz="2000" dirty="0">
                <a:sym typeface="Wingdings"/>
              </a:rPr>
              <a:t>“Explicit”		</a:t>
            </a:r>
            <a:r>
              <a:rPr lang="en-US" sz="2000" dirty="0" smtClean="0">
                <a:sym typeface="Wingdings"/>
              </a:rPr>
              <a:t>		-</a:t>
            </a:r>
            <a:r>
              <a:rPr lang="en-US" sz="2000" dirty="0">
                <a:sym typeface="Wingdings"/>
              </a:rPr>
              <a:t>- 	Indiana </a:t>
            </a:r>
            <a:r>
              <a:rPr lang="en-US" sz="2000" dirty="0" smtClean="0">
                <a:sym typeface="Wingdings"/>
              </a:rPr>
              <a:t>University		-- 2005</a:t>
            </a:r>
            <a:endParaRPr lang="en-US" sz="2000" dirty="0">
              <a:sym typeface="Wingdings"/>
            </a:endParaRPr>
          </a:p>
          <a:p>
            <a:pPr lvl="3">
              <a:buFontTx/>
              <a:buChar char="•"/>
            </a:pPr>
            <a:r>
              <a:rPr lang="en-US" sz="1800" dirty="0">
                <a:sym typeface="Wingdings"/>
              </a:rPr>
              <a:t>More expressive and generic </a:t>
            </a:r>
            <a:r>
              <a:rPr lang="en-US" sz="1800" dirty="0" smtClean="0">
                <a:sym typeface="Wingdings"/>
              </a:rPr>
              <a:t>power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“Pre-Frankfurt”		--	Consensus… almost		-- 2009</a:t>
            </a:r>
          </a:p>
          <a:p>
            <a:pPr lvl="3">
              <a:buFontTx/>
              <a:buChar char="•"/>
            </a:pPr>
            <a:r>
              <a:rPr lang="en-US" sz="1800" dirty="0" smtClean="0">
                <a:sym typeface="Wingdings"/>
              </a:rPr>
              <a:t>“Untried, too risky, not ready.” – </a:t>
            </a:r>
            <a:r>
              <a:rPr lang="en-US" sz="1800" dirty="0" err="1" smtClean="0">
                <a:sym typeface="Wingdings"/>
              </a:rPr>
              <a:t>Bjarne</a:t>
            </a:r>
            <a:r>
              <a:rPr lang="en-US" sz="1800" dirty="0" smtClean="0">
                <a:sym typeface="Wingdings"/>
              </a:rPr>
              <a:t> </a:t>
            </a:r>
            <a:r>
              <a:rPr lang="en-US" sz="1800" dirty="0" err="1" smtClean="0">
                <a:sym typeface="Wingdings"/>
              </a:rPr>
              <a:t>Strousstrup</a:t>
            </a:r>
            <a:endParaRPr lang="en-US" sz="1800" dirty="0" smtClean="0">
              <a:sym typeface="Wingdings"/>
            </a:endParaRPr>
          </a:p>
          <a:p>
            <a:pPr lvl="3">
              <a:buFontTx/>
              <a:buChar char="•"/>
            </a:pPr>
            <a:r>
              <a:rPr lang="en-US" sz="1800" b="1" dirty="0">
                <a:sym typeface="Wingdings"/>
              </a:rPr>
              <a:t>Only one prototype, limited: </a:t>
            </a:r>
            <a:r>
              <a:rPr lang="en-US" sz="1800" b="1" dirty="0" err="1">
                <a:sym typeface="Wingdings"/>
              </a:rPr>
              <a:t>ConceptGCC</a:t>
            </a:r>
            <a:r>
              <a:rPr lang="en-US" sz="1800" b="1" dirty="0" smtClean="0">
                <a:sym typeface="Wingdings"/>
              </a:rPr>
              <a:t>.</a:t>
            </a:r>
            <a:endParaRPr lang="en-US" sz="1800" dirty="0" smtClean="0">
              <a:sym typeface="Wingdings"/>
            </a:endParaRP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“Palo Alto”			--	A different approach		-- 2011</a:t>
            </a:r>
          </a:p>
          <a:p>
            <a:pPr lvl="3">
              <a:buFontTx/>
              <a:buChar char="•"/>
            </a:pPr>
            <a:r>
              <a:rPr lang="en-US" sz="1800" dirty="0" smtClean="0">
                <a:sym typeface="Wingdings"/>
              </a:rPr>
              <a:t>“Concepts-Light”	-- 	Step 0 towards “</a:t>
            </a:r>
            <a:r>
              <a:rPr lang="en-US" sz="1800" dirty="0" err="1" smtClean="0">
                <a:sym typeface="Wingdings"/>
              </a:rPr>
              <a:t>PaloAlto</a:t>
            </a:r>
            <a:r>
              <a:rPr lang="en-US" sz="1800" dirty="0" smtClean="0">
                <a:sym typeface="Wingdings"/>
              </a:rPr>
              <a:t>”	-- 2012</a:t>
            </a:r>
          </a:p>
        </p:txBody>
      </p:sp>
    </p:spTree>
    <p:extLst>
      <p:ext uri="{BB962C8B-B14F-4D97-AF65-F5344CB8AC3E}">
        <p14:creationId xmlns:p14="http://schemas.microsoft.com/office/powerpoint/2010/main" val="41410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59979"/>
          </a:xfrm>
        </p:spPr>
        <p:txBody>
          <a:bodyPr/>
          <a:lstStyle/>
          <a:p>
            <a:r>
              <a:rPr lang="en-US" sz="5000" dirty="0" smtClean="0"/>
              <a:t>Concepts for C++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67556"/>
            <a:ext cx="8395368" cy="4498812"/>
          </a:xfrm>
          <a:solidFill>
            <a:schemeClr val="bg1"/>
          </a:solidFill>
        </p:spPr>
        <p:txBody>
          <a:bodyPr>
            <a:normAutofit/>
          </a:bodyPr>
          <a:lstStyle/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Several conflicting designs for language support: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“Implicit”				--	Texas A&amp;M				-- 2003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</a:t>
            </a:r>
            <a:r>
              <a:rPr lang="en-US" sz="2000" dirty="0">
                <a:sym typeface="Wingdings"/>
              </a:rPr>
              <a:t>Explicit”		</a:t>
            </a:r>
            <a:r>
              <a:rPr lang="en-US" sz="2000" dirty="0" smtClean="0">
                <a:sym typeface="Wingdings"/>
              </a:rPr>
              <a:t>		-</a:t>
            </a:r>
            <a:r>
              <a:rPr lang="en-US" sz="2000" dirty="0">
                <a:sym typeface="Wingdings"/>
              </a:rPr>
              <a:t>- 	Indiana </a:t>
            </a:r>
            <a:r>
              <a:rPr lang="en-US" sz="2000" dirty="0" smtClean="0">
                <a:sym typeface="Wingdings"/>
              </a:rPr>
              <a:t>University		-- 2005</a:t>
            </a:r>
            <a:endParaRPr lang="en-US" sz="2000" dirty="0">
              <a:sym typeface="Wingdings"/>
            </a:endParaRP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“Pre-Frankfurt”		--	Consensus… almost		-- 2009</a:t>
            </a:r>
          </a:p>
          <a:p>
            <a:pPr lvl="3">
              <a:buFontTx/>
              <a:buChar char="•"/>
            </a:pPr>
            <a:r>
              <a:rPr lang="en-US" sz="1800" b="1" dirty="0">
                <a:sym typeface="Wingdings"/>
              </a:rPr>
              <a:t>Only one prototype, limited: </a:t>
            </a:r>
            <a:r>
              <a:rPr lang="en-US" sz="1800" b="1" dirty="0" err="1">
                <a:sym typeface="Wingdings"/>
              </a:rPr>
              <a:t>ConceptGCC</a:t>
            </a:r>
            <a:r>
              <a:rPr lang="en-US" sz="1800" b="1" dirty="0" smtClean="0">
                <a:sym typeface="Wingdings"/>
              </a:rPr>
              <a:t>.</a:t>
            </a:r>
            <a:endParaRPr lang="en-US" sz="1800" dirty="0" smtClean="0">
              <a:sym typeface="Wingdings"/>
            </a:endParaRP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“Palo Alto”			--	A different approach		-- 2011</a:t>
            </a:r>
          </a:p>
          <a:p>
            <a:pPr lvl="3">
              <a:buFontTx/>
              <a:buChar char="•"/>
            </a:pPr>
            <a:r>
              <a:rPr lang="en-US" sz="1800" dirty="0" smtClean="0">
                <a:sym typeface="Wingdings"/>
              </a:rPr>
              <a:t>“Concepts-Light”	-- 	Step 0 towards “</a:t>
            </a:r>
            <a:r>
              <a:rPr lang="en-US" sz="1800" dirty="0" err="1" smtClean="0">
                <a:sym typeface="Wingdings"/>
              </a:rPr>
              <a:t>PaloAlto</a:t>
            </a:r>
            <a:r>
              <a:rPr lang="en-US" sz="1800" dirty="0" smtClean="0">
                <a:sym typeface="Wingdings"/>
              </a:rPr>
              <a:t>”	-- 2012</a:t>
            </a:r>
          </a:p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No consensus has been reached.</a:t>
            </a:r>
          </a:p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Discussions are more analytical and less concrete.</a:t>
            </a:r>
          </a:p>
          <a:p>
            <a:pPr lvl="1">
              <a:buFontTx/>
              <a:buChar char="•"/>
            </a:pPr>
            <a:r>
              <a:rPr lang="en-US" sz="2400" b="1" dirty="0" smtClean="0">
                <a:sym typeface="Wingdings"/>
              </a:rPr>
              <a:t>Need a concrete basis for experiments	</a:t>
            </a:r>
          </a:p>
          <a:p>
            <a:pPr marL="403225" lvl="1" indent="0">
              <a:buNone/>
            </a:pPr>
            <a:r>
              <a:rPr lang="en-US" sz="2400" b="1" dirty="0" smtClean="0">
                <a:sym typeface="Wingdings"/>
              </a:rPr>
              <a:t>				==&gt; 	ConceptClang</a:t>
            </a:r>
            <a:r>
              <a:rPr lang="en-US" sz="2400" dirty="0" smtClean="0">
                <a:sym typeface="Wingding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8542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45867"/>
          </a:xfrm>
        </p:spPr>
        <p:txBody>
          <a:bodyPr/>
          <a:lstStyle/>
          <a:p>
            <a:r>
              <a:rPr lang="en-US" sz="5000" dirty="0" smtClean="0"/>
              <a:t>ConceptClang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53444"/>
            <a:ext cx="8395368" cy="5080000"/>
          </a:xfrm>
        </p:spPr>
        <p:txBody>
          <a:bodyPr>
            <a:normAutofit/>
          </a:bodyPr>
          <a:lstStyle/>
          <a:p>
            <a:pPr lvl="1">
              <a:buFontTx/>
              <a:buChar char="•"/>
            </a:pPr>
            <a:r>
              <a:rPr lang="en-US" sz="2400" b="1" dirty="0" smtClean="0">
                <a:sym typeface="Wingdings"/>
              </a:rPr>
              <a:t>Picks up where </a:t>
            </a:r>
            <a:r>
              <a:rPr lang="en-US" sz="2400" b="1" dirty="0" err="1" smtClean="0">
                <a:sym typeface="Wingdings"/>
              </a:rPr>
              <a:t>ConceptGCC</a:t>
            </a:r>
            <a:r>
              <a:rPr lang="en-US" sz="2400" b="1" dirty="0" smtClean="0">
                <a:sym typeface="Wingdings"/>
              </a:rPr>
              <a:t> left off</a:t>
            </a:r>
            <a:r>
              <a:rPr lang="en-US" sz="2400" dirty="0" smtClean="0">
                <a:sym typeface="Wingdings"/>
              </a:rPr>
              <a:t>.			-- </a:t>
            </a:r>
            <a:r>
              <a:rPr lang="en-US" sz="2400" b="1" dirty="0" smtClean="0">
                <a:sym typeface="Wingdings"/>
              </a:rPr>
              <a:t>2010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“Implicit”				--	Texas A&amp;M				-- 2003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</a:t>
            </a:r>
            <a:r>
              <a:rPr lang="en-US" sz="2000" dirty="0">
                <a:sym typeface="Wingdings"/>
              </a:rPr>
              <a:t>Explicit”		</a:t>
            </a:r>
            <a:r>
              <a:rPr lang="en-US" sz="2000" dirty="0" smtClean="0">
                <a:sym typeface="Wingdings"/>
              </a:rPr>
              <a:t>		-</a:t>
            </a:r>
            <a:r>
              <a:rPr lang="en-US" sz="2000" dirty="0">
                <a:sym typeface="Wingdings"/>
              </a:rPr>
              <a:t>- 	Indiana </a:t>
            </a:r>
            <a:r>
              <a:rPr lang="en-US" sz="2000" dirty="0" smtClean="0">
                <a:sym typeface="Wingdings"/>
              </a:rPr>
              <a:t>University		-- 2005</a:t>
            </a:r>
            <a:endParaRPr lang="en-US" sz="2000" dirty="0">
              <a:sym typeface="Wingdings"/>
            </a:endParaRP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“Pre-Frankfurt”		--	Consensus… almost		-- 2009</a:t>
            </a:r>
          </a:p>
          <a:p>
            <a:pPr lvl="3">
              <a:buFontTx/>
              <a:buChar char="•"/>
            </a:pPr>
            <a:r>
              <a:rPr lang="en-US" sz="1800" b="1" dirty="0">
                <a:sym typeface="Wingdings"/>
              </a:rPr>
              <a:t>Only one prototype, limited: </a:t>
            </a:r>
            <a:r>
              <a:rPr lang="en-US" sz="1800" b="1" dirty="0" err="1">
                <a:sym typeface="Wingdings"/>
              </a:rPr>
              <a:t>ConceptGCC</a:t>
            </a:r>
            <a:r>
              <a:rPr lang="en-US" sz="1800" b="1" dirty="0" smtClean="0">
                <a:sym typeface="Wingdings"/>
              </a:rPr>
              <a:t>.</a:t>
            </a:r>
            <a:endParaRPr lang="en-US" sz="1800" dirty="0" smtClean="0">
              <a:sym typeface="Wingdings"/>
            </a:endParaRP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“Palo Alto”			--	A different approach		-- 2011</a:t>
            </a:r>
          </a:p>
          <a:p>
            <a:pPr lvl="3">
              <a:buFontTx/>
              <a:buChar char="•"/>
            </a:pPr>
            <a:r>
              <a:rPr lang="en-US" sz="1800" dirty="0" smtClean="0">
                <a:sym typeface="Wingdings"/>
              </a:rPr>
              <a:t>“Concepts-Light”	-- 	Step 0 towards “</a:t>
            </a:r>
            <a:r>
              <a:rPr lang="en-US" sz="1800" dirty="0" err="1" smtClean="0">
                <a:sym typeface="Wingdings"/>
              </a:rPr>
              <a:t>PaloAlto</a:t>
            </a:r>
            <a:r>
              <a:rPr lang="en-US" sz="1800" dirty="0" smtClean="0">
                <a:sym typeface="Wingdings"/>
              </a:rPr>
              <a:t>”	-- 2012</a:t>
            </a:r>
          </a:p>
          <a:p>
            <a:pPr marL="403225" lvl="1" indent="0">
              <a:buNone/>
            </a:pPr>
            <a:endParaRPr lang="en-US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431632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59979"/>
          </a:xfrm>
        </p:spPr>
        <p:txBody>
          <a:bodyPr/>
          <a:lstStyle/>
          <a:p>
            <a:r>
              <a:rPr lang="en-US" sz="5000" dirty="0" smtClean="0"/>
              <a:t>ConceptClang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67556"/>
            <a:ext cx="8395368" cy="5065888"/>
          </a:xfrm>
        </p:spPr>
        <p:txBody>
          <a:bodyPr>
            <a:normAutofit/>
          </a:bodyPr>
          <a:lstStyle/>
          <a:p>
            <a:pPr lvl="1">
              <a:buFontTx/>
              <a:buChar char="•"/>
            </a:pPr>
            <a:r>
              <a:rPr lang="en-US" sz="2400" b="1" dirty="0" smtClean="0">
                <a:sym typeface="Wingdings"/>
              </a:rPr>
              <a:t>Picks up where </a:t>
            </a:r>
            <a:r>
              <a:rPr lang="en-US" sz="2400" b="1" dirty="0" err="1" smtClean="0">
                <a:sym typeface="Wingdings"/>
              </a:rPr>
              <a:t>ConceptGCC</a:t>
            </a:r>
            <a:r>
              <a:rPr lang="en-US" sz="2400" b="1" dirty="0" smtClean="0">
                <a:sym typeface="Wingdings"/>
              </a:rPr>
              <a:t> left off</a:t>
            </a:r>
            <a:r>
              <a:rPr lang="en-US" sz="2400" dirty="0" smtClean="0">
                <a:sym typeface="Wingdings"/>
              </a:rPr>
              <a:t>.			-- </a:t>
            </a:r>
            <a:r>
              <a:rPr lang="en-US" sz="2400" b="1" dirty="0" smtClean="0">
                <a:sym typeface="Wingdings"/>
              </a:rPr>
              <a:t>2010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“Implicit”				--	Texas A&amp;M				-- 2003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</a:t>
            </a:r>
            <a:r>
              <a:rPr lang="en-US" sz="2000" dirty="0">
                <a:sym typeface="Wingdings"/>
              </a:rPr>
              <a:t>Explicit”		</a:t>
            </a:r>
            <a:r>
              <a:rPr lang="en-US" sz="2000" dirty="0" smtClean="0">
                <a:sym typeface="Wingdings"/>
              </a:rPr>
              <a:t>		-</a:t>
            </a:r>
            <a:r>
              <a:rPr lang="en-US" sz="2000" dirty="0">
                <a:sym typeface="Wingdings"/>
              </a:rPr>
              <a:t>- 	Indiana </a:t>
            </a:r>
            <a:r>
              <a:rPr lang="en-US" sz="2000" dirty="0" smtClean="0">
                <a:sym typeface="Wingdings"/>
              </a:rPr>
              <a:t>University		-- 2005</a:t>
            </a:r>
            <a:endParaRPr lang="en-US" sz="2000" dirty="0">
              <a:sym typeface="Wingdings"/>
            </a:endParaRP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“Pre-Frankfurt”		--	Consensus… almost		-- 2009</a:t>
            </a:r>
          </a:p>
          <a:p>
            <a:pPr lvl="3">
              <a:buFontTx/>
              <a:buChar char="•"/>
            </a:pPr>
            <a:r>
              <a:rPr lang="en-US" sz="1800" b="1" dirty="0">
                <a:sym typeface="Wingdings"/>
              </a:rPr>
              <a:t>Only one prototype, limited: </a:t>
            </a:r>
            <a:r>
              <a:rPr lang="en-US" sz="1800" b="1" dirty="0" err="1">
                <a:sym typeface="Wingdings"/>
              </a:rPr>
              <a:t>ConceptGCC</a:t>
            </a:r>
            <a:r>
              <a:rPr lang="en-US" sz="1800" b="1" dirty="0" smtClean="0">
                <a:sym typeface="Wingdings"/>
              </a:rPr>
              <a:t>.</a:t>
            </a:r>
          </a:p>
          <a:p>
            <a:pPr marL="806450" lvl="2" indent="0">
              <a:buNone/>
            </a:pPr>
            <a:endParaRPr lang="en-US" sz="1000" b="1" dirty="0" smtClean="0">
              <a:sym typeface="Wingdings"/>
            </a:endParaRPr>
          </a:p>
          <a:p>
            <a:pPr lvl="1">
              <a:buFontTx/>
              <a:buChar char="•"/>
            </a:pPr>
            <a:r>
              <a:rPr lang="en-US" sz="2400" b="1" dirty="0" smtClean="0">
                <a:sym typeface="Wingdings"/>
              </a:rPr>
              <a:t>First prototype 									-- 2011</a:t>
            </a:r>
            <a:endParaRPr lang="en-US" sz="2400" b="1" dirty="0">
              <a:sym typeface="Wingdings"/>
            </a:endParaRPr>
          </a:p>
          <a:p>
            <a:pPr marL="806450" lvl="2" indent="0">
              <a:buNone/>
            </a:pPr>
            <a:endParaRPr lang="en-US" sz="1000" dirty="0" smtClean="0">
              <a:sym typeface="Wingdings"/>
            </a:endParaRP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“Palo Alto”			--	A different approach		-- 2011</a:t>
            </a:r>
          </a:p>
          <a:p>
            <a:pPr lvl="3">
              <a:buFontTx/>
              <a:buChar char="•"/>
            </a:pPr>
            <a:r>
              <a:rPr lang="en-US" sz="1800" dirty="0" smtClean="0">
                <a:sym typeface="Wingdings"/>
              </a:rPr>
              <a:t>“Concepts-Light”	-- 	Step 0 towards “</a:t>
            </a:r>
            <a:r>
              <a:rPr lang="en-US" sz="1800" dirty="0" err="1" smtClean="0">
                <a:sym typeface="Wingdings"/>
              </a:rPr>
              <a:t>PaloAlto</a:t>
            </a:r>
            <a:r>
              <a:rPr lang="en-US" sz="1800" dirty="0" smtClean="0">
                <a:sym typeface="Wingdings"/>
              </a:rPr>
              <a:t>”	-- 2012</a:t>
            </a:r>
          </a:p>
          <a:p>
            <a:pPr marL="457200" lvl="1" indent="0">
              <a:buNone/>
            </a:pPr>
            <a:endParaRPr lang="en-US" sz="1000" dirty="0" smtClean="0">
              <a:sym typeface="Wingdings"/>
            </a:endParaRPr>
          </a:p>
          <a:p>
            <a:pPr lvl="1">
              <a:buFontTx/>
              <a:buChar char="•"/>
            </a:pPr>
            <a:r>
              <a:rPr lang="en-US" sz="2400" b="1" dirty="0" smtClean="0">
                <a:sym typeface="Wingdings"/>
              </a:rPr>
              <a:t>The current state is more generic.</a:t>
            </a:r>
          </a:p>
          <a:p>
            <a:pPr marL="403225" lvl="1" indent="0">
              <a:buNone/>
            </a:pPr>
            <a:endParaRPr lang="en-US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366796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45867"/>
          </a:xfrm>
        </p:spPr>
        <p:txBody>
          <a:bodyPr/>
          <a:lstStyle/>
          <a:p>
            <a:r>
              <a:rPr lang="en-US" sz="5000" dirty="0" smtClean="0"/>
              <a:t>ConceptClang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53444"/>
            <a:ext cx="8395368" cy="5080000"/>
          </a:xfrm>
        </p:spPr>
        <p:txBody>
          <a:bodyPr>
            <a:normAutofit/>
          </a:bodyPr>
          <a:lstStyle/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Treats components of concepts as first-class entities.</a:t>
            </a:r>
          </a:p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Implements concepts generically, independently of design details.</a:t>
            </a:r>
          </a:p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Allows to experiment with different designs.</a:t>
            </a:r>
          </a:p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Primary designs of interest:</a:t>
            </a:r>
          </a:p>
          <a:p>
            <a:pPr lvl="2">
              <a:buFontTx/>
              <a:buChar char="•"/>
            </a:pPr>
            <a:r>
              <a:rPr lang="en-US" dirty="0" smtClean="0">
                <a:sym typeface="Wingdings"/>
              </a:rPr>
              <a:t>“Pre-Frankfurt”</a:t>
            </a:r>
          </a:p>
          <a:p>
            <a:pPr lvl="2">
              <a:buFontTx/>
              <a:buChar char="•"/>
            </a:pPr>
            <a:r>
              <a:rPr lang="en-US" dirty="0" smtClean="0">
                <a:sym typeface="Wingdings"/>
              </a:rPr>
              <a:t> “Palo Alto”</a:t>
            </a:r>
          </a:p>
          <a:p>
            <a:pPr lvl="3">
              <a:buFontTx/>
              <a:buChar char="•"/>
            </a:pPr>
            <a:r>
              <a:rPr lang="en-US" dirty="0" smtClean="0">
                <a:sym typeface="Wingdings"/>
              </a:rPr>
              <a:t> “Concepts-Light” is a variant with special properties.</a:t>
            </a:r>
          </a:p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Different variants of each design are supported,</a:t>
            </a:r>
          </a:p>
          <a:p>
            <a:pPr lvl="2">
              <a:buFontTx/>
              <a:buChar char="•"/>
            </a:pPr>
            <a:r>
              <a:rPr lang="en-US" dirty="0">
                <a:sym typeface="Wingdings"/>
              </a:rPr>
              <a:t>e</a:t>
            </a:r>
            <a:r>
              <a:rPr lang="en-US" dirty="0" smtClean="0">
                <a:sym typeface="Wingdings"/>
              </a:rPr>
              <a:t>nabled through different compiler flags.</a:t>
            </a:r>
          </a:p>
          <a:p>
            <a:pPr lvl="1">
              <a:buFontTx/>
              <a:buChar char="•"/>
            </a:pPr>
            <a:endParaRPr lang="en-US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36836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74090"/>
          </a:xfrm>
        </p:spPr>
        <p:txBody>
          <a:bodyPr/>
          <a:lstStyle/>
          <a:p>
            <a:r>
              <a:rPr lang="en-US" sz="5000" dirty="0" smtClean="0"/>
              <a:t>Outline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81667"/>
            <a:ext cx="8395368" cy="5051777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Problem Statement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Error detection and diagnosis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Designing concepts for C++: A historical outline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ym typeface="Wingdings"/>
              </a:rPr>
              <a:t>Concepts: Definition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ym typeface="Wingdings"/>
              </a:rPr>
              <a:t>From algorithms to concepts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ym typeface="Wingdings"/>
              </a:rPr>
              <a:t>The components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ym typeface="Wingdings"/>
              </a:rPr>
              <a:t>ConceptClang: Implementation Structure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ym typeface="Wingdings"/>
              </a:rPr>
              <a:t>Theoretical Contributions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ym typeface="Wingdings"/>
              </a:rPr>
              <a:t>Name binding framework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ym typeface="Wingdings"/>
              </a:rPr>
              <a:t>Weak hiding, a new scoping rule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ym typeface="Wingdings"/>
              </a:rPr>
              <a:t>Structure opening archetypes, or extensible structures for free 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ym typeface="Wingdings"/>
              </a:rPr>
              <a:t>A comparative study of the design space of C++ concepts</a:t>
            </a:r>
          </a:p>
        </p:txBody>
      </p:sp>
    </p:spTree>
    <p:extLst>
      <p:ext uri="{BB962C8B-B14F-4D97-AF65-F5344CB8AC3E}">
        <p14:creationId xmlns:p14="http://schemas.microsoft.com/office/powerpoint/2010/main" val="344752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45868"/>
          </a:xfrm>
        </p:spPr>
        <p:txBody>
          <a:bodyPr/>
          <a:lstStyle/>
          <a:p>
            <a:r>
              <a:rPr lang="en-US" sz="5000" dirty="0" smtClean="0"/>
              <a:t>Concepts: Definition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25" y="1453445"/>
            <a:ext cx="8275053" cy="5009444"/>
          </a:xfrm>
        </p:spPr>
        <p:txBody>
          <a:bodyPr/>
          <a:lstStyle/>
          <a:p>
            <a:pPr>
              <a:buFont typeface="Arial"/>
              <a:buChar char="•"/>
            </a:pPr>
            <a:r>
              <a:rPr lang="en-US" dirty="0" smtClean="0"/>
              <a:t>Concepts are a feature for generic programming, which:</a:t>
            </a:r>
          </a:p>
          <a:p>
            <a:pPr lvl="1">
              <a:buFont typeface="Arial"/>
              <a:buChar char="•"/>
            </a:pPr>
            <a:r>
              <a:rPr lang="en-US" b="0" dirty="0" smtClean="0"/>
              <a:t>allows </a:t>
            </a:r>
            <a:r>
              <a:rPr lang="en-US" dirty="0" smtClean="0"/>
              <a:t>constraints-based polymorphism</a:t>
            </a:r>
            <a:r>
              <a:rPr lang="en-US" dirty="0"/>
              <a:t>.</a:t>
            </a:r>
            <a:r>
              <a:rPr lang="en-US" b="0" dirty="0" smtClean="0"/>
              <a:t> </a:t>
            </a:r>
          </a:p>
          <a:p>
            <a:pPr>
              <a:buFont typeface="Arial"/>
              <a:buChar char="•"/>
            </a:pPr>
            <a:r>
              <a:rPr lang="en-US" dirty="0" smtClean="0"/>
              <a:t>In C++, concepts are used to constrain templates.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4525" y="4318000"/>
            <a:ext cx="8275053" cy="2392947"/>
          </a:xfrm>
          <a:prstGeom prst="roundRect">
            <a:avLst>
              <a:gd name="adj" fmla="val 5493"/>
            </a:avLst>
          </a:prstGeom>
          <a:solidFill>
            <a:srgbClr val="EBFAD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template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b="1" dirty="0" err="1" smtClean="0">
                <a:solidFill>
                  <a:srgbClr val="000000"/>
                </a:solidFill>
                <a:latin typeface="Courier"/>
                <a:cs typeface="Courier"/>
              </a:rPr>
              <a:t>InputIterator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 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typename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en-US" b="1" dirty="0" err="1" smtClean="0">
                <a:solidFill>
                  <a:srgbClr val="000000"/>
                </a:solidFill>
                <a:latin typeface="Courier"/>
                <a:cs typeface="Courier"/>
              </a:rPr>
              <a:t>BinaryFunction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 Op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&gt;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requires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Assignable&lt;</a:t>
            </a:r>
            <a:r>
              <a:rPr lang="en-US" b="1" dirty="0" err="1" smtClean="0">
                <a:solidFill>
                  <a:srgbClr val="000000"/>
                </a:solidFill>
                <a:latin typeface="Courier"/>
                <a:cs typeface="Courier"/>
              </a:rPr>
              <a:t>InputIterator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&lt;I&gt;::</a:t>
            </a:r>
            <a:r>
              <a:rPr lang="en-US" b="1" dirty="0" err="1" smtClean="0">
                <a:solidFill>
                  <a:srgbClr val="000000"/>
                </a:solidFill>
                <a:latin typeface="Courier"/>
                <a:cs typeface="Courier"/>
              </a:rPr>
              <a:t>value_type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,</a:t>
            </a:r>
          </a:p>
          <a:p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                      </a:t>
            </a:r>
            <a:r>
              <a:rPr lang="en-US" b="1" dirty="0" err="1" smtClean="0">
                <a:solidFill>
                  <a:srgbClr val="000000"/>
                </a:solidFill>
                <a:latin typeface="Courier"/>
                <a:cs typeface="Courier"/>
              </a:rPr>
              <a:t>BinaryFunction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&lt;Op&gt;::</a:t>
            </a:r>
            <a:r>
              <a:rPr lang="en-US" b="1" dirty="0" err="1" smtClean="0">
                <a:solidFill>
                  <a:srgbClr val="000000"/>
                </a:solidFill>
                <a:latin typeface="Courier"/>
                <a:cs typeface="Courier"/>
              </a:rPr>
              <a:t>result_type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&gt;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)</a:t>
            </a:r>
          </a:p>
          <a:p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accumulate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first,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last,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Op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bin_op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 for (; first != last;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++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first)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  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bin_op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, *first);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 return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}</a:t>
            </a:r>
            <a:endParaRPr lang="en-US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54525" y="4318000"/>
            <a:ext cx="8275053" cy="2392947"/>
          </a:xfrm>
          <a:prstGeom prst="roundRect">
            <a:avLst>
              <a:gd name="adj" fmla="val 5493"/>
            </a:avLst>
          </a:prstGeom>
          <a:solidFill>
            <a:srgbClr val="EBFAD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template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typename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 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typename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, template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 Op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&gt;</a:t>
            </a:r>
          </a:p>
          <a:p>
            <a:endParaRPr lang="en-US" b="1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endParaRPr lang="en-US" b="1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accumulate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first,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last,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Op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bin_op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 for (; first != last;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++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first)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  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=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bin_op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, *first);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 return 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}</a:t>
            </a:r>
            <a:endParaRPr lang="en-US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27195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45867"/>
          </a:xfrm>
        </p:spPr>
        <p:txBody>
          <a:bodyPr/>
          <a:lstStyle/>
          <a:p>
            <a:r>
              <a:rPr lang="en-US" sz="5000" dirty="0" smtClean="0"/>
              <a:t>Topics Covered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53444"/>
            <a:ext cx="8395368" cy="5080000"/>
          </a:xfrm>
        </p:spPr>
        <p:txBody>
          <a:bodyPr>
            <a:normAutofit/>
          </a:bodyPr>
          <a:lstStyle/>
          <a:p>
            <a:pPr lvl="1">
              <a:buFontTx/>
              <a:buChar char="•"/>
            </a:pPr>
            <a:r>
              <a:rPr lang="en-US" sz="2400" dirty="0" smtClean="0">
                <a:sym typeface="Wingdings"/>
              </a:rPr>
              <a:t>What is </a:t>
            </a:r>
            <a:r>
              <a:rPr lang="en-US" sz="2400" dirty="0" err="1" smtClean="0">
                <a:sym typeface="Wingdings"/>
              </a:rPr>
              <a:t>ConceptClang</a:t>
            </a:r>
            <a:r>
              <a:rPr lang="en-US" sz="2400" dirty="0" smtClean="0">
                <a:sym typeface="Wingdings"/>
              </a:rPr>
              <a:t> about?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Open for contributions, soon.</a:t>
            </a:r>
          </a:p>
          <a:p>
            <a:pPr marL="457200" lvl="1" indent="0">
              <a:buNone/>
            </a:pPr>
            <a:endParaRPr lang="en-US" sz="1000" dirty="0" smtClean="0">
              <a:sym typeface="Wingdings"/>
            </a:endParaRPr>
          </a:p>
          <a:p>
            <a:pPr lvl="1">
              <a:buFontTx/>
              <a:buChar char="•"/>
            </a:pPr>
            <a:r>
              <a:rPr lang="en-US" sz="2200" dirty="0" smtClean="0">
                <a:sym typeface="Wingdings"/>
              </a:rPr>
              <a:t>Ongoing theoretical progress: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A framework for reasoning about name binding, simply.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Weak hiding, a new scoping rule.</a:t>
            </a:r>
          </a:p>
          <a:p>
            <a:pPr lvl="2">
              <a:buFontTx/>
              <a:buChar char="•"/>
            </a:pPr>
            <a:r>
              <a:rPr lang="en-US" sz="2000" dirty="0" smtClean="0">
                <a:sym typeface="Wingdings"/>
              </a:rPr>
              <a:t>Structure-opening (SO) archetypes 									 Open/Extensible classes/structures for free!</a:t>
            </a:r>
          </a:p>
          <a:p>
            <a:pPr marL="457200" lvl="1" indent="0">
              <a:buNone/>
            </a:pPr>
            <a:endParaRPr lang="en-US" sz="1000" dirty="0">
              <a:sym typeface="Wingdings"/>
            </a:endParaRPr>
          </a:p>
          <a:p>
            <a:pPr lvl="1">
              <a:buFontTx/>
              <a:buChar char="•"/>
            </a:pPr>
            <a:r>
              <a:rPr lang="en-US" sz="2400" dirty="0">
                <a:sym typeface="Wingdings"/>
              </a:rPr>
              <a:t>Towards a </a:t>
            </a:r>
            <a:r>
              <a:rPr lang="en-US" sz="2400" dirty="0" smtClean="0">
                <a:sym typeface="Wingdings"/>
              </a:rPr>
              <a:t>comparative study </a:t>
            </a:r>
            <a:r>
              <a:rPr lang="en-US" sz="2400" dirty="0">
                <a:sym typeface="Wingdings"/>
              </a:rPr>
              <a:t>of the design </a:t>
            </a:r>
            <a:r>
              <a:rPr lang="en-US" sz="2400" dirty="0" smtClean="0">
                <a:sym typeface="Wingdings"/>
              </a:rPr>
              <a:t>space                  of  </a:t>
            </a:r>
            <a:r>
              <a:rPr lang="en-US" sz="2400" dirty="0">
                <a:sym typeface="Wingdings"/>
              </a:rPr>
              <a:t>C++ concepts</a:t>
            </a:r>
            <a:endParaRPr lang="en-US" sz="2400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447954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45867"/>
          </a:xfrm>
        </p:spPr>
        <p:txBody>
          <a:bodyPr/>
          <a:lstStyle/>
          <a:p>
            <a:r>
              <a:rPr lang="en-US" sz="5000" dirty="0"/>
              <a:t>Concepts: Definition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10445" y="4275665"/>
            <a:ext cx="8579555" cy="2370667"/>
          </a:xfrm>
          <a:prstGeom prst="roundRect">
            <a:avLst>
              <a:gd name="adj" fmla="val 5493"/>
            </a:avLst>
          </a:prstGeom>
          <a:solidFill>
            <a:srgbClr val="EBFAD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concept </a:t>
            </a:r>
            <a:r>
              <a:rPr lang="en-US" sz="1500" dirty="0" err="1" smtClean="0">
                <a:solidFill>
                  <a:srgbClr val="000000"/>
                </a:solidFill>
                <a:latin typeface="Courier"/>
                <a:cs typeface="Courier"/>
              </a:rPr>
              <a:t>InputIterator</a:t>
            </a:r>
            <a:r>
              <a:rPr lang="en-US" sz="1500" b="1" dirty="0" smtClean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sz="1500" b="1" dirty="0" err="1" smtClean="0">
                <a:solidFill>
                  <a:srgbClr val="000000"/>
                </a:solidFill>
                <a:latin typeface="Courier"/>
                <a:cs typeface="Courier"/>
              </a:rPr>
              <a:t>typename</a:t>
            </a:r>
            <a:r>
              <a:rPr lang="en-US" sz="1500" b="1" dirty="0" smtClean="0">
                <a:solidFill>
                  <a:srgbClr val="000000"/>
                </a:solidFill>
                <a:latin typeface="Courier"/>
                <a:cs typeface="Courier"/>
              </a:rPr>
              <a:t> X&gt;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 : </a:t>
            </a:r>
            <a:r>
              <a:rPr lang="en-US" sz="1500" b="1" dirty="0" smtClean="0">
                <a:solidFill>
                  <a:srgbClr val="000000"/>
                </a:solidFill>
                <a:latin typeface="Courier"/>
                <a:cs typeface="Courier"/>
              </a:rPr>
              <a:t>Iterator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&lt;X&gt;,</a:t>
            </a:r>
            <a:r>
              <a:rPr lang="en-US" sz="1500" b="1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500" b="1" dirty="0" err="1" smtClean="0">
                <a:solidFill>
                  <a:srgbClr val="000000"/>
                </a:solidFill>
                <a:latin typeface="Courier"/>
                <a:cs typeface="Courier"/>
              </a:rPr>
              <a:t>EqualityComparable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&lt;X&gt;</a:t>
            </a:r>
            <a:r>
              <a:rPr lang="en-US" sz="1500" b="1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{</a:t>
            </a:r>
            <a:endParaRPr lang="en-US" sz="1500" b="1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	</a:t>
            </a:r>
            <a:r>
              <a:rPr lang="en-US" sz="1500" b="1" dirty="0" err="1" smtClean="0">
                <a:solidFill>
                  <a:srgbClr val="000000"/>
                </a:solidFill>
                <a:latin typeface="Courier"/>
                <a:cs typeface="Courier"/>
              </a:rPr>
              <a:t>ObjectType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500" dirty="0" err="1" smtClean="0">
                <a:solidFill>
                  <a:srgbClr val="000000"/>
                </a:solidFill>
                <a:latin typeface="Courier"/>
                <a:cs typeface="Courier"/>
              </a:rPr>
              <a:t>value_type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 = </a:t>
            </a:r>
            <a:r>
              <a:rPr lang="en-US" sz="1500" dirty="0" err="1" smtClean="0">
                <a:solidFill>
                  <a:srgbClr val="000000"/>
                </a:solidFill>
                <a:latin typeface="Courier"/>
                <a:cs typeface="Courier"/>
              </a:rPr>
              <a:t>typename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 X::</a:t>
            </a:r>
            <a:r>
              <a:rPr lang="en-US" sz="1500" dirty="0" err="1" smtClean="0">
                <a:solidFill>
                  <a:srgbClr val="000000"/>
                </a:solidFill>
                <a:latin typeface="Courier"/>
                <a:cs typeface="Courier"/>
              </a:rPr>
              <a:t>value_type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;	 </a:t>
            </a:r>
            <a:endParaRPr lang="en-US" sz="1500" b="1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	</a:t>
            </a:r>
            <a:r>
              <a:rPr lang="en-US" sz="1500" b="1" dirty="0" err="1" smtClean="0">
                <a:solidFill>
                  <a:srgbClr val="000000"/>
                </a:solidFill>
                <a:latin typeface="Courier"/>
                <a:cs typeface="Courier"/>
              </a:rPr>
              <a:t>MoveConstructible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 pointer = </a:t>
            </a:r>
            <a:r>
              <a:rPr lang="en-US" sz="1500" dirty="0" err="1" smtClean="0">
                <a:solidFill>
                  <a:srgbClr val="000000"/>
                </a:solidFill>
                <a:latin typeface="Courier"/>
                <a:cs typeface="Courier"/>
              </a:rPr>
              <a:t>typename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 X::pointer; </a:t>
            </a:r>
          </a:p>
          <a:p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	</a:t>
            </a:r>
            <a:r>
              <a:rPr lang="en-US" sz="1500" b="1" dirty="0" err="1" smtClean="0">
                <a:solidFill>
                  <a:srgbClr val="000000"/>
                </a:solidFill>
                <a:latin typeface="Courier"/>
                <a:cs typeface="Courier"/>
              </a:rPr>
              <a:t>SignedIntegralLike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500" dirty="0" err="1" smtClean="0">
                <a:solidFill>
                  <a:srgbClr val="000000"/>
                </a:solidFill>
                <a:latin typeface="Courier"/>
                <a:cs typeface="Courier"/>
              </a:rPr>
              <a:t>difference_type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 = </a:t>
            </a:r>
            <a:r>
              <a:rPr lang="en-US" sz="1500" dirty="0" err="1" smtClean="0">
                <a:solidFill>
                  <a:srgbClr val="000000"/>
                </a:solidFill>
                <a:latin typeface="Courier"/>
                <a:cs typeface="Courier"/>
              </a:rPr>
              <a:t>typename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 X::</a:t>
            </a:r>
            <a:r>
              <a:rPr lang="en-US" sz="1500" dirty="0" err="1" smtClean="0">
                <a:solidFill>
                  <a:srgbClr val="000000"/>
                </a:solidFill>
                <a:latin typeface="Courier"/>
                <a:cs typeface="Courier"/>
              </a:rPr>
              <a:t>difference_type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;</a:t>
            </a:r>
          </a:p>
          <a:p>
            <a:endParaRPr lang="en-US" sz="15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	...</a:t>
            </a:r>
          </a:p>
          <a:p>
            <a:endParaRPr lang="en-US" sz="15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	pointer operator-&gt;(</a:t>
            </a:r>
            <a:r>
              <a:rPr lang="en-US" sz="1500" dirty="0" err="1" smtClean="0">
                <a:solidFill>
                  <a:srgbClr val="000000"/>
                </a:solidFill>
                <a:latin typeface="Courier"/>
                <a:cs typeface="Courier"/>
              </a:rPr>
              <a:t>const</a:t>
            </a:r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 X&amp;);			</a:t>
            </a:r>
          </a:p>
          <a:p>
            <a:r>
              <a:rPr lang="en-US" sz="1500" dirty="0" smtClean="0">
                <a:solidFill>
                  <a:srgbClr val="000000"/>
                </a:solidFill>
                <a:latin typeface="Courier"/>
                <a:cs typeface="Courier"/>
              </a:rPr>
              <a:t>};</a:t>
            </a:r>
            <a:endParaRPr lang="en-US" sz="15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4382580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/>
              <a:t>Concepts are a feature for generic programming, which:</a:t>
            </a:r>
          </a:p>
          <a:p>
            <a:pPr lvl="1">
              <a:buFont typeface="Arial"/>
              <a:buChar char="•"/>
            </a:pPr>
            <a:r>
              <a:rPr lang="en-US" dirty="0"/>
              <a:t>allows to express algorithms and data structures in terms of properties on types, rather than types.</a:t>
            </a:r>
          </a:p>
          <a:p>
            <a:pPr lvl="1">
              <a:buFont typeface="Arial"/>
              <a:buChar char="•"/>
            </a:pPr>
            <a:r>
              <a:rPr lang="en-US" dirty="0"/>
              <a:t>expresses and groups the properties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75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251336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/>
              <a:t>Concepts are a feature for generic programming, which:</a:t>
            </a:r>
          </a:p>
          <a:p>
            <a:pPr lvl="1">
              <a:buFont typeface="Arial"/>
              <a:buChar char="•"/>
            </a:pPr>
            <a:r>
              <a:rPr lang="en-US" dirty="0"/>
              <a:t>allows to express algorithms and data structures in terms of properties on types, rather than types.</a:t>
            </a:r>
          </a:p>
          <a:p>
            <a:pPr lvl="1">
              <a:buFont typeface="Arial"/>
              <a:buChar char="•"/>
            </a:pPr>
            <a:r>
              <a:rPr lang="en-US" dirty="0"/>
              <a:t>expresses and groups the properties.</a:t>
            </a:r>
          </a:p>
          <a:p>
            <a:pPr lvl="1">
              <a:buFont typeface="Arial"/>
              <a:buChar char="•"/>
            </a:pPr>
            <a:r>
              <a:rPr lang="en-US" dirty="0"/>
              <a:t>preserves the efficiency of concrete implementations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45867"/>
          </a:xfrm>
        </p:spPr>
        <p:txBody>
          <a:bodyPr/>
          <a:lstStyle/>
          <a:p>
            <a:r>
              <a:rPr lang="en-US" sz="5000" dirty="0"/>
              <a:t>Concepts: Definition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41637" y="4064001"/>
            <a:ext cx="3891696" cy="1594555"/>
          </a:xfrm>
          <a:prstGeom prst="roundRect">
            <a:avLst>
              <a:gd name="adj" fmla="val 5493"/>
            </a:avLst>
          </a:prstGeom>
          <a:solidFill>
            <a:srgbClr val="EBFAD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defTabSz="642938">
              <a:tabLst>
                <a:tab pos="249238" algn="l"/>
                <a:tab pos="500063" algn="l"/>
                <a:tab pos="749300" algn="l"/>
                <a:tab pos="1000125" algn="l"/>
                <a:tab pos="1249363" algn="l"/>
                <a:tab pos="1500188" algn="l"/>
                <a:tab pos="1749425" algn="l"/>
                <a:tab pos="2000250" algn="l"/>
                <a:tab pos="2249488" algn="l"/>
                <a:tab pos="2500313" algn="l"/>
                <a:tab pos="2749550" algn="l"/>
                <a:tab pos="3000375" algn="l"/>
              </a:tabLst>
            </a:pPr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 sum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* 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array, </a:t>
            </a:r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n) { </a:t>
            </a:r>
          </a:p>
          <a:p>
            <a:pPr defTabSz="642938">
              <a:tabLst>
                <a:tab pos="249238" algn="l"/>
                <a:tab pos="500063" algn="l"/>
                <a:tab pos="749300" algn="l"/>
                <a:tab pos="1000125" algn="l"/>
                <a:tab pos="1249363" algn="l"/>
                <a:tab pos="1500188" algn="l"/>
                <a:tab pos="1749425" algn="l"/>
                <a:tab pos="2000250" algn="l"/>
                <a:tab pos="2249488" algn="l"/>
                <a:tab pos="2500313" algn="l"/>
                <a:tab pos="2749550" algn="l"/>
                <a:tab pos="3000375" algn="l"/>
              </a:tabLst>
            </a:pP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s = 0;</a:t>
            </a:r>
          </a:p>
          <a:p>
            <a:pPr defTabSz="642938">
              <a:tabLst>
                <a:tab pos="249238" algn="l"/>
                <a:tab pos="500063" algn="l"/>
                <a:tab pos="749300" algn="l"/>
                <a:tab pos="1000125" algn="l"/>
                <a:tab pos="1249363" algn="l"/>
                <a:tab pos="1500188" algn="l"/>
                <a:tab pos="1749425" algn="l"/>
                <a:tab pos="2000250" algn="l"/>
                <a:tab pos="2249488" algn="l"/>
                <a:tab pos="2500313" algn="l"/>
                <a:tab pos="2749550" algn="l"/>
                <a:tab pos="3000375" algn="l"/>
              </a:tabLst>
            </a:pP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 for (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= 0; 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&lt; n; ++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)</a:t>
            </a:r>
          </a:p>
          <a:p>
            <a:pPr defTabSz="642938">
              <a:tabLst>
                <a:tab pos="249238" algn="l"/>
                <a:tab pos="500063" algn="l"/>
                <a:tab pos="749300" algn="l"/>
                <a:tab pos="1000125" algn="l"/>
                <a:tab pos="1249363" algn="l"/>
                <a:tab pos="1500188" algn="l"/>
                <a:tab pos="1749425" algn="l"/>
                <a:tab pos="2000250" algn="l"/>
                <a:tab pos="2249488" algn="l"/>
                <a:tab pos="2500313" algn="l"/>
                <a:tab pos="2749550" algn="l"/>
                <a:tab pos="3000375" algn="l"/>
              </a:tabLst>
            </a:pP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  s = s + array[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];</a:t>
            </a:r>
          </a:p>
          <a:p>
            <a:pPr defTabSz="642938">
              <a:tabLst>
                <a:tab pos="249238" algn="l"/>
                <a:tab pos="500063" algn="l"/>
                <a:tab pos="749300" algn="l"/>
                <a:tab pos="1000125" algn="l"/>
                <a:tab pos="1249363" algn="l"/>
                <a:tab pos="1500188" algn="l"/>
                <a:tab pos="1749425" algn="l"/>
                <a:tab pos="2000250" algn="l"/>
                <a:tab pos="2249488" algn="l"/>
                <a:tab pos="2500313" algn="l"/>
                <a:tab pos="2749550" algn="l"/>
                <a:tab pos="3000375" algn="l"/>
              </a:tabLst>
            </a:pP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 return s;</a:t>
            </a:r>
          </a:p>
          <a:p>
            <a:pPr defTabSz="642938">
              <a:tabLst>
                <a:tab pos="249238" algn="l"/>
                <a:tab pos="500063" algn="l"/>
                <a:tab pos="749300" algn="l"/>
                <a:tab pos="1000125" algn="l"/>
                <a:tab pos="1249363" algn="l"/>
                <a:tab pos="1500188" algn="l"/>
                <a:tab pos="1749425" algn="l"/>
                <a:tab pos="2000250" algn="l"/>
                <a:tab pos="2249488" algn="l"/>
                <a:tab pos="2500313" algn="l"/>
                <a:tab pos="2749550" algn="l"/>
                <a:tab pos="3000375" algn="l"/>
              </a:tabLst>
            </a:pP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}</a:t>
            </a:r>
          </a:p>
          <a:p>
            <a:endParaRPr lang="en-US" dirty="0" smtClean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374444" y="4064001"/>
            <a:ext cx="4459112" cy="2271888"/>
          </a:xfrm>
          <a:prstGeom prst="roundRect">
            <a:avLst>
              <a:gd name="adj" fmla="val 5493"/>
            </a:avLst>
          </a:prstGeom>
          <a:solidFill>
            <a:srgbClr val="EBFAD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template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InputIterator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 I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,…&gt; 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 requires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…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accumulate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first, 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last, 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"/>
                <a:cs typeface="Courier"/>
              </a:rPr>
              <a:t>	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		  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Op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bin_op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 for (; first != last; 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++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first)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   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= 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bin_op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, *first);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 return 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init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;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}</a:t>
            </a:r>
          </a:p>
          <a:p>
            <a:endParaRPr lang="en-US" sz="1600" dirty="0" smtClean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615756" y="5259509"/>
            <a:ext cx="1617577" cy="32900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90"/>
                </a:solidFill>
                <a:latin typeface="Courier"/>
                <a:cs typeface="Courier"/>
              </a:rPr>
              <a:t>sum(arr,</a:t>
            </a:r>
            <a:r>
              <a:rPr lang="en-US" dirty="0">
                <a:solidFill>
                  <a:srgbClr val="000090"/>
                </a:solidFill>
                <a:latin typeface="Courier"/>
                <a:cs typeface="Courier"/>
              </a:rPr>
              <a:t>3</a:t>
            </a:r>
            <a:r>
              <a:rPr lang="en-US" dirty="0" smtClean="0">
                <a:solidFill>
                  <a:srgbClr val="000090"/>
                </a:solidFill>
                <a:latin typeface="Courier"/>
                <a:cs typeface="Courier"/>
              </a:rPr>
              <a:t>)</a:t>
            </a:r>
            <a:endParaRPr lang="en-US" dirty="0">
              <a:solidFill>
                <a:srgbClr val="000090"/>
              </a:solidFill>
              <a:latin typeface="Courier"/>
              <a:cs typeface="Courier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730936" y="5954812"/>
            <a:ext cx="4102620" cy="29340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90"/>
                </a:solidFill>
                <a:latin typeface="Courier"/>
                <a:cs typeface="Courier"/>
              </a:rPr>
              <a:t>accumulate(</a:t>
            </a:r>
            <a:r>
              <a:rPr lang="en-US" dirty="0" err="1" smtClean="0">
                <a:solidFill>
                  <a:srgbClr val="000090"/>
                </a:solidFill>
                <a:latin typeface="Courier"/>
                <a:cs typeface="Courier"/>
              </a:rPr>
              <a:t>arr</a:t>
            </a:r>
            <a:r>
              <a:rPr lang="en-US" dirty="0" smtClean="0">
                <a:solidFill>
                  <a:srgbClr val="000090"/>
                </a:solidFill>
                <a:latin typeface="Courier"/>
                <a:cs typeface="Courier"/>
              </a:rPr>
              <a:t>, arr+3, 0, 1)</a:t>
            </a:r>
            <a:endParaRPr lang="en-US" dirty="0">
              <a:solidFill>
                <a:srgbClr val="000090"/>
              </a:solidFill>
              <a:latin typeface="Courier"/>
              <a:cs typeface="Courier"/>
            </a:endParaRPr>
          </a:p>
        </p:txBody>
      </p:sp>
      <p:sp>
        <p:nvSpPr>
          <p:cNvPr id="5" name="Right Brace 4"/>
          <p:cNvSpPr/>
          <p:nvPr/>
        </p:nvSpPr>
        <p:spPr>
          <a:xfrm rot="6654208">
            <a:off x="3875818" y="5179443"/>
            <a:ext cx="350431" cy="1804736"/>
          </a:xfrm>
          <a:prstGeom prst="rightBrace">
            <a:avLst/>
          </a:prstGeom>
          <a:noFill/>
          <a:ln w="63500">
            <a:solidFill>
              <a:srgbClr val="00009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90"/>
              </a:solidFill>
            </a:endParaRPr>
          </a:p>
        </p:txBody>
      </p:sp>
      <p:sp>
        <p:nvSpPr>
          <p:cNvPr id="11" name="Rounded Rectangular Callout 10"/>
          <p:cNvSpPr/>
          <p:nvPr/>
        </p:nvSpPr>
        <p:spPr>
          <a:xfrm>
            <a:off x="987779" y="5994174"/>
            <a:ext cx="2384778" cy="508077"/>
          </a:xfrm>
          <a:prstGeom prst="wedgeRoundRectCallout">
            <a:avLst>
              <a:gd name="adj1" fmla="val 77791"/>
              <a:gd name="adj2" fmla="val -32159"/>
              <a:gd name="adj3" fmla="val 16667"/>
            </a:avLst>
          </a:prstGeom>
          <a:solidFill>
            <a:srgbClr val="000090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Same Complexity.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995237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45867"/>
          </a:xfrm>
        </p:spPr>
        <p:txBody>
          <a:bodyPr/>
          <a:lstStyle/>
          <a:p>
            <a:r>
              <a:rPr lang="en-US" sz="5000" dirty="0" smtClean="0"/>
              <a:t>Definition</a:t>
            </a:r>
            <a:endParaRPr lang="en-US" sz="5000" dirty="0"/>
          </a:p>
        </p:txBody>
      </p:sp>
      <p:sp>
        <p:nvSpPr>
          <p:cNvPr id="7" name="Rounded Rectangle 6"/>
          <p:cNvSpPr/>
          <p:nvPr/>
        </p:nvSpPr>
        <p:spPr>
          <a:xfrm>
            <a:off x="454525" y="4915640"/>
            <a:ext cx="8275053" cy="1617804"/>
          </a:xfrm>
          <a:prstGeom prst="roundRect">
            <a:avLst>
              <a:gd name="adj" fmla="val 5493"/>
            </a:avLst>
          </a:prstGeom>
          <a:solidFill>
            <a:srgbClr val="EBFAD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t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emplate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b="1" dirty="0" err="1" smtClean="0">
                <a:solidFill>
                  <a:srgbClr val="000000"/>
                </a:solidFill>
                <a:latin typeface="Courier"/>
                <a:cs typeface="Courier"/>
              </a:rPr>
              <a:t>ForwardIterator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 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,…&gt;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requires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…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)</a:t>
            </a:r>
          </a:p>
          <a:p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void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rotate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first,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middle,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last) { … }</a:t>
            </a:r>
          </a:p>
          <a:p>
            <a:endParaRPr lang="en-US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template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b="1" dirty="0" err="1" smtClean="0">
                <a:solidFill>
                  <a:srgbClr val="000000"/>
                </a:solidFill>
                <a:latin typeface="Courier"/>
                <a:cs typeface="Courier"/>
              </a:rPr>
              <a:t>RandomAccessIterator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 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,…&gt;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requires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…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)</a:t>
            </a:r>
          </a:p>
          <a:p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void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rotate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first,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middle,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last) { … }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4382580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/>
              <a:t>Concepts are a feature for generic programming, which:</a:t>
            </a:r>
          </a:p>
          <a:p>
            <a:pPr lvl="1">
              <a:buFont typeface="Arial"/>
              <a:buChar char="•"/>
            </a:pPr>
            <a:r>
              <a:rPr lang="en-US" dirty="0"/>
              <a:t>allows to express algorithms and data structures in terms of properties on types, rather than types.</a:t>
            </a:r>
          </a:p>
          <a:p>
            <a:pPr lvl="1">
              <a:buFont typeface="Arial"/>
              <a:buChar char="•"/>
            </a:pPr>
            <a:r>
              <a:rPr lang="en-US" dirty="0"/>
              <a:t>expresses and groups the properties.</a:t>
            </a:r>
          </a:p>
          <a:p>
            <a:pPr lvl="1">
              <a:buFont typeface="Arial"/>
              <a:buChar char="•"/>
            </a:pPr>
            <a:r>
              <a:rPr lang="en-US" dirty="0"/>
              <a:t>preserves the efficiency of concrete implementations. </a:t>
            </a:r>
          </a:p>
          <a:p>
            <a:pPr lvl="1">
              <a:buFont typeface="Arial"/>
              <a:buChar char="•"/>
            </a:pPr>
            <a:r>
              <a:rPr lang="en-US" dirty="0"/>
              <a:t>provides specialized implementations for completeness and efficiency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45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45867"/>
          </a:xfrm>
        </p:spPr>
        <p:txBody>
          <a:bodyPr/>
          <a:lstStyle/>
          <a:p>
            <a:r>
              <a:rPr lang="en-US" sz="5000" dirty="0"/>
              <a:t>Concepts: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4382580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/>
              <a:t>Concepts are a feature for generic programming, which:</a:t>
            </a:r>
          </a:p>
          <a:p>
            <a:pPr lvl="1">
              <a:buFont typeface="Arial"/>
              <a:buChar char="•"/>
            </a:pPr>
            <a:r>
              <a:rPr lang="en-US" dirty="0"/>
              <a:t>allows to express algorithms and data structures in terms of properties on types, rather than types.</a:t>
            </a:r>
          </a:p>
          <a:p>
            <a:pPr lvl="1">
              <a:buFont typeface="Arial"/>
              <a:buChar char="•"/>
            </a:pPr>
            <a:r>
              <a:rPr lang="en-US" dirty="0"/>
              <a:t>expresses and groups the properties.</a:t>
            </a:r>
          </a:p>
          <a:p>
            <a:pPr lvl="1">
              <a:buFont typeface="Arial"/>
              <a:buChar char="•"/>
            </a:pPr>
            <a:r>
              <a:rPr lang="en-US" dirty="0"/>
              <a:t>preserves the efficiency of concrete implementations. </a:t>
            </a:r>
          </a:p>
          <a:p>
            <a:pPr lvl="1">
              <a:buFont typeface="Arial"/>
              <a:buChar char="•"/>
            </a:pPr>
            <a:r>
              <a:rPr lang="en-US" dirty="0"/>
              <a:t>provides specialized implementations for completeness and efficiency.</a:t>
            </a:r>
          </a:p>
          <a:p>
            <a:pPr lvl="1">
              <a:buFont typeface="Arial"/>
              <a:buChar char="•"/>
            </a:pPr>
            <a:r>
              <a:rPr lang="en-US" dirty="0"/>
              <a:t>p</a:t>
            </a:r>
            <a:r>
              <a:rPr lang="en-US" dirty="0" smtClean="0"/>
              <a:t>reserves or improves safety,</a:t>
            </a:r>
          </a:p>
          <a:p>
            <a:pPr lvl="2">
              <a:buFont typeface="Arial"/>
              <a:buChar char="•"/>
            </a:pPr>
            <a:r>
              <a:rPr lang="en-US" dirty="0" smtClean="0"/>
              <a:t>i.e. promotes separate type checking, </a:t>
            </a:r>
          </a:p>
          <a:p>
            <a:pPr lvl="2">
              <a:buFont typeface="Arial"/>
              <a:buChar char="•"/>
            </a:pPr>
            <a:r>
              <a:rPr lang="en-US" b="0" dirty="0"/>
              <a:t>w</a:t>
            </a:r>
            <a:r>
              <a:rPr lang="en-US" b="0" dirty="0" smtClean="0"/>
              <a:t>hich leads to </a:t>
            </a:r>
            <a:r>
              <a:rPr lang="en-US" dirty="0" smtClean="0"/>
              <a:t>improved error detection and diagnosis.</a:t>
            </a:r>
          </a:p>
        </p:txBody>
      </p:sp>
    </p:spTree>
    <p:extLst>
      <p:ext uri="{BB962C8B-B14F-4D97-AF65-F5344CB8AC3E}">
        <p14:creationId xmlns:p14="http://schemas.microsoft.com/office/powerpoint/2010/main" val="25388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111" y="107577"/>
            <a:ext cx="7662334" cy="1359979"/>
          </a:xfrm>
        </p:spPr>
        <p:txBody>
          <a:bodyPr/>
          <a:lstStyle/>
          <a:p>
            <a:r>
              <a:rPr lang="en-US" sz="5000" dirty="0" smtClean="0"/>
              <a:t>Components of concepts</a:t>
            </a:r>
            <a:endParaRPr lang="en-US" sz="5000" dirty="0"/>
          </a:p>
        </p:txBody>
      </p:sp>
      <p:sp>
        <p:nvSpPr>
          <p:cNvPr id="5" name="Content Placeholder 5"/>
          <p:cNvSpPr>
            <a:spLocks noGrp="1"/>
          </p:cNvSpPr>
          <p:nvPr>
            <p:ph idx="1"/>
          </p:nvPr>
        </p:nvSpPr>
        <p:spPr>
          <a:xfrm>
            <a:off x="457199" y="1591733"/>
            <a:ext cx="8348133" cy="4433711"/>
          </a:xfrm>
          <a:noFill/>
        </p:spPr>
        <p:txBody>
          <a:bodyPr numCol="2"/>
          <a:lstStyle/>
          <a:p>
            <a:pPr>
              <a:buFont typeface="Wingdings" charset="2"/>
              <a:buChar char="²"/>
            </a:pPr>
            <a:r>
              <a:rPr lang="en-US" sz="2400" u="sng" dirty="0" smtClean="0"/>
              <a:t>Concept Definition: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Name + parameters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Requirements</a:t>
            </a:r>
          </a:p>
          <a:p>
            <a:pPr lvl="2">
              <a:buFont typeface="Arial"/>
              <a:buChar char="•"/>
            </a:pPr>
            <a:r>
              <a:rPr lang="en-US" sz="1800" dirty="0" smtClean="0"/>
              <a:t>Refinements</a:t>
            </a:r>
          </a:p>
          <a:p>
            <a:pPr marL="403225" lvl="1" indent="0">
              <a:buNone/>
            </a:pPr>
            <a:endParaRPr lang="en-US" sz="1600" dirty="0" smtClean="0"/>
          </a:p>
          <a:p>
            <a:pPr marL="0" indent="0">
              <a:buNone/>
            </a:pPr>
            <a:endParaRPr lang="en-US" sz="2400" dirty="0" smtClean="0"/>
          </a:p>
          <a:p>
            <a:pPr>
              <a:buFont typeface="Wingdings" charset="2"/>
              <a:buChar char="²"/>
            </a:pPr>
            <a:r>
              <a:rPr lang="en-US" sz="2400" u="sng" dirty="0" smtClean="0"/>
              <a:t>Constrained </a:t>
            </a:r>
            <a:r>
              <a:rPr lang="en-US" sz="2400" u="sng" dirty="0"/>
              <a:t>Template </a:t>
            </a:r>
            <a:r>
              <a:rPr lang="en-US" sz="2400" u="sng" dirty="0" smtClean="0"/>
              <a:t>Definition:</a:t>
            </a:r>
            <a:endParaRPr lang="en-US" sz="2400" u="sng" dirty="0"/>
          </a:p>
          <a:p>
            <a:pPr lvl="1">
              <a:buFont typeface="Arial"/>
              <a:buChar char="•"/>
            </a:pPr>
            <a:r>
              <a:rPr lang="en-US" sz="2000" dirty="0"/>
              <a:t>Constraints </a:t>
            </a:r>
            <a:r>
              <a:rPr lang="en-US" sz="2000" dirty="0" smtClean="0"/>
              <a:t>specification</a:t>
            </a:r>
          </a:p>
          <a:p>
            <a:pPr lvl="1">
              <a:buFont typeface="Arial"/>
              <a:buChar char="•"/>
            </a:pPr>
            <a:endParaRPr lang="en-US" dirty="0"/>
          </a:p>
          <a:p>
            <a:pPr marL="0" indent="0">
              <a:buNone/>
            </a:pPr>
            <a:endParaRPr lang="en-US" sz="2800" dirty="0" smtClean="0"/>
          </a:p>
          <a:p>
            <a:pPr>
              <a:buFont typeface="Wingdings" charset="2"/>
              <a:buChar char="²"/>
            </a:pPr>
            <a:r>
              <a:rPr lang="en-US" sz="2400" u="sng" dirty="0" smtClean="0"/>
              <a:t>Concept </a:t>
            </a:r>
            <a:r>
              <a:rPr lang="en-US" sz="2400" u="sng" dirty="0"/>
              <a:t>Model </a:t>
            </a:r>
            <a:r>
              <a:rPr lang="en-US" sz="2400" u="sng" dirty="0" smtClean="0"/>
              <a:t>(Template):</a:t>
            </a:r>
            <a:endParaRPr lang="en-US" sz="2400" u="sng" dirty="0"/>
          </a:p>
          <a:p>
            <a:pPr lvl="1">
              <a:buFont typeface="Arial"/>
              <a:buChar char="•"/>
            </a:pPr>
            <a:r>
              <a:rPr lang="en-US" sz="2000" dirty="0"/>
              <a:t>Concept id: name + arguments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Requirement </a:t>
            </a:r>
            <a:r>
              <a:rPr lang="en-US" sz="2000" dirty="0" smtClean="0"/>
              <a:t>satisfactions</a:t>
            </a:r>
            <a:endParaRPr lang="en-US" sz="2000" dirty="0"/>
          </a:p>
          <a:p>
            <a:pPr lvl="2">
              <a:buFont typeface="Arial"/>
              <a:buChar char="•"/>
            </a:pPr>
            <a:r>
              <a:rPr lang="en-US" sz="1800" dirty="0" smtClean="0"/>
              <a:t>Refinement satisfactions</a:t>
            </a:r>
            <a:endParaRPr lang="en-US" sz="1800" dirty="0"/>
          </a:p>
          <a:p>
            <a:pPr marL="806450" lvl="2" indent="0">
              <a:buNone/>
            </a:pPr>
            <a:endParaRPr lang="en-US" sz="1600" dirty="0" smtClean="0"/>
          </a:p>
          <a:p>
            <a:pPr marL="0" indent="0">
              <a:buNone/>
            </a:pPr>
            <a:endParaRPr lang="en-US" sz="2400" dirty="0" smtClean="0"/>
          </a:p>
          <a:p>
            <a:pPr>
              <a:buFont typeface="Wingdings" charset="2"/>
              <a:buChar char="²"/>
            </a:pPr>
            <a:r>
              <a:rPr lang="en-US" sz="2400" u="sng" dirty="0" smtClean="0"/>
              <a:t>Constrained Template Use:</a:t>
            </a:r>
          </a:p>
          <a:p>
            <a:pPr lvl="1">
              <a:buFont typeface="Arial"/>
              <a:buChar char="•"/>
            </a:pPr>
            <a:r>
              <a:rPr lang="en-US" sz="2000" dirty="0" smtClean="0"/>
              <a:t>Constraints satisfaction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5576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054" y="107577"/>
            <a:ext cx="8341894" cy="1374090"/>
          </a:xfrm>
        </p:spPr>
        <p:txBody>
          <a:bodyPr/>
          <a:lstStyle/>
          <a:p>
            <a:r>
              <a:rPr lang="en-US" sz="5000" dirty="0"/>
              <a:t>ConceptClang Infrastructure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idx="1"/>
          </p:nvPr>
        </p:nvSpPr>
        <p:spPr>
          <a:xfrm>
            <a:off x="457199" y="1591733"/>
            <a:ext cx="8348133" cy="4433711"/>
          </a:xfrm>
          <a:noFill/>
        </p:spPr>
        <p:txBody>
          <a:bodyPr numCol="2">
            <a:normAutofit/>
          </a:bodyPr>
          <a:lstStyle/>
          <a:p>
            <a:pPr>
              <a:buFont typeface="Wingdings" charset="2"/>
              <a:buChar char="²"/>
            </a:pPr>
            <a:r>
              <a:rPr lang="en-US" sz="2400" u="sng" dirty="0" err="1" smtClean="0"/>
              <a:t>ConceptDecl</a:t>
            </a:r>
            <a:r>
              <a:rPr lang="en-US" sz="2400" u="sng" dirty="0" smtClean="0"/>
              <a:t>: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i</a:t>
            </a:r>
            <a:r>
              <a:rPr lang="en-US" sz="2000" dirty="0" smtClean="0"/>
              <a:t>s a </a:t>
            </a:r>
            <a:r>
              <a:rPr lang="en-US" sz="2000" dirty="0" err="1" smtClean="0"/>
              <a:t>TemplateDecl</a:t>
            </a:r>
            <a:endParaRPr lang="en-US" sz="2000" dirty="0"/>
          </a:p>
          <a:p>
            <a:pPr lvl="1">
              <a:buFont typeface="Arial"/>
              <a:buChar char="•"/>
            </a:pPr>
            <a:r>
              <a:rPr lang="en-US" sz="2000" dirty="0"/>
              <a:t>i</a:t>
            </a:r>
            <a:r>
              <a:rPr lang="en-US" sz="2000" dirty="0" smtClean="0"/>
              <a:t>s a </a:t>
            </a:r>
            <a:r>
              <a:rPr lang="en-US" sz="2000" dirty="0" err="1" smtClean="0"/>
              <a:t>DeclContext</a:t>
            </a:r>
            <a:endParaRPr lang="en-US" sz="2000" dirty="0" smtClean="0"/>
          </a:p>
          <a:p>
            <a:pPr lvl="1">
              <a:buFont typeface="Arial"/>
              <a:buChar char="•"/>
            </a:pPr>
            <a:r>
              <a:rPr lang="en-US" sz="2000" dirty="0" smtClean="0"/>
              <a:t>…</a:t>
            </a:r>
            <a:endParaRPr lang="en-US" sz="2000" dirty="0"/>
          </a:p>
          <a:p>
            <a:pPr lvl="1">
              <a:buFont typeface="Arial"/>
              <a:buChar char="•"/>
            </a:pPr>
            <a:r>
              <a:rPr lang="en-US" sz="2000" dirty="0" err="1" smtClean="0"/>
              <a:t>Decl</a:t>
            </a:r>
            <a:endParaRPr lang="en-US" sz="2000" dirty="0"/>
          </a:p>
          <a:p>
            <a:pPr lvl="2">
              <a:buFont typeface="Arial"/>
              <a:buChar char="•"/>
            </a:pPr>
            <a:r>
              <a:rPr lang="en-US" sz="1800" dirty="0" smtClean="0"/>
              <a:t>Container of </a:t>
            </a:r>
            <a:r>
              <a:rPr lang="en-US" sz="1800" dirty="0" err="1" smtClean="0"/>
              <a:t>ConceptModelArchetype</a:t>
            </a:r>
            <a:endParaRPr lang="en-US" sz="2400" dirty="0" smtClean="0"/>
          </a:p>
          <a:p>
            <a:pPr>
              <a:buFont typeface="Wingdings" charset="2"/>
              <a:buChar char="²"/>
            </a:pPr>
            <a:r>
              <a:rPr lang="en-US" sz="2400" u="sng" dirty="0" smtClean="0"/>
              <a:t>*</a:t>
            </a:r>
            <a:r>
              <a:rPr lang="en-US" sz="2400" u="sng" dirty="0" err="1" smtClean="0"/>
              <a:t>TemplateDecl</a:t>
            </a:r>
            <a:r>
              <a:rPr lang="en-US" sz="2400" u="sng" dirty="0" smtClean="0"/>
              <a:t>:</a:t>
            </a:r>
            <a:endParaRPr lang="en-US" sz="2400" u="sng" dirty="0"/>
          </a:p>
          <a:p>
            <a:pPr lvl="1">
              <a:buFont typeface="Arial"/>
              <a:buChar char="•"/>
            </a:pPr>
            <a:r>
              <a:rPr lang="en-US" sz="2000" dirty="0" smtClean="0"/>
              <a:t>Container of </a:t>
            </a:r>
            <a:r>
              <a:rPr lang="en-US" sz="2000" dirty="0" err="1" smtClean="0"/>
              <a:t>ConceptModelArchetypes</a:t>
            </a:r>
            <a:endParaRPr lang="en-US" sz="2000" dirty="0" smtClean="0"/>
          </a:p>
          <a:p>
            <a:pPr marL="403225" lvl="1" indent="0">
              <a:buNone/>
            </a:pPr>
            <a:endParaRPr lang="en-US" sz="2400" dirty="0" smtClean="0"/>
          </a:p>
          <a:p>
            <a:pPr>
              <a:buFont typeface="Wingdings" charset="2"/>
              <a:buChar char="²"/>
            </a:pPr>
            <a:r>
              <a:rPr lang="en-US" sz="2400" u="sng" dirty="0" err="1" smtClean="0"/>
              <a:t>ConceptModelDecl</a:t>
            </a:r>
            <a:r>
              <a:rPr lang="en-US" sz="2400" u="sng" dirty="0" smtClean="0"/>
              <a:t>:</a:t>
            </a:r>
            <a:endParaRPr lang="en-US" sz="2400" u="sng" dirty="0"/>
          </a:p>
          <a:p>
            <a:pPr lvl="1">
              <a:buFont typeface="Arial"/>
              <a:buChar char="•"/>
            </a:pPr>
            <a:r>
              <a:rPr lang="en-US" sz="2000" dirty="0"/>
              <a:t>is a </a:t>
            </a:r>
            <a:r>
              <a:rPr lang="en-US" sz="2000" dirty="0" err="1"/>
              <a:t>TemplateDecl</a:t>
            </a:r>
            <a:endParaRPr lang="en-US" sz="2000" dirty="0"/>
          </a:p>
          <a:p>
            <a:pPr lvl="1">
              <a:buFont typeface="Arial"/>
              <a:buChar char="•"/>
            </a:pPr>
            <a:r>
              <a:rPr lang="en-US" sz="2000" dirty="0"/>
              <a:t>is a </a:t>
            </a:r>
            <a:r>
              <a:rPr lang="en-US" sz="2000" dirty="0" err="1" smtClean="0"/>
              <a:t>DeclContext</a:t>
            </a:r>
            <a:endParaRPr lang="en-US" sz="2000" dirty="0" smtClean="0"/>
          </a:p>
          <a:p>
            <a:pPr lvl="1">
              <a:buFont typeface="Arial"/>
              <a:buChar char="•"/>
            </a:pPr>
            <a:r>
              <a:rPr lang="en-US" sz="2000" dirty="0" smtClean="0"/>
              <a:t>…</a:t>
            </a:r>
            <a:endParaRPr lang="en-US" sz="2000" dirty="0"/>
          </a:p>
          <a:p>
            <a:pPr lvl="1">
              <a:buFont typeface="Arial"/>
              <a:buChar char="•"/>
            </a:pPr>
            <a:r>
              <a:rPr lang="en-US" sz="2000" dirty="0" err="1" smtClean="0"/>
              <a:t>Decl</a:t>
            </a:r>
            <a:endParaRPr lang="en-US" sz="2000" dirty="0"/>
          </a:p>
          <a:p>
            <a:pPr lvl="2">
              <a:buFont typeface="Arial"/>
              <a:buChar char="•"/>
            </a:pPr>
            <a:r>
              <a:rPr lang="en-US" sz="1800" dirty="0" smtClean="0"/>
              <a:t>Container of </a:t>
            </a:r>
            <a:r>
              <a:rPr lang="en-US" sz="1800" dirty="0" err="1" smtClean="0"/>
              <a:t>ConceptModelDecls</a:t>
            </a:r>
            <a:endParaRPr lang="en-US" sz="2400" dirty="0" smtClean="0"/>
          </a:p>
          <a:p>
            <a:pPr>
              <a:buFont typeface="Wingdings" charset="2"/>
              <a:buChar char="²"/>
            </a:pPr>
            <a:r>
              <a:rPr lang="en-US" sz="2400" u="sng" dirty="0" smtClean="0"/>
              <a:t>*</a:t>
            </a:r>
            <a:r>
              <a:rPr lang="en-US" sz="2400" u="sng" dirty="0" err="1" smtClean="0"/>
              <a:t>TemplateSpecDecl</a:t>
            </a:r>
            <a:r>
              <a:rPr lang="en-US" sz="2400" u="sng" dirty="0" smtClean="0"/>
              <a:t>:</a:t>
            </a:r>
          </a:p>
          <a:p>
            <a:pPr lvl="1">
              <a:buFont typeface="Arial"/>
              <a:buChar char="•"/>
            </a:pPr>
            <a:r>
              <a:rPr lang="en-US" sz="2000" dirty="0" smtClean="0"/>
              <a:t>Container of </a:t>
            </a:r>
            <a:r>
              <a:rPr lang="en-US" sz="2000" dirty="0" err="1" smtClean="0"/>
              <a:t>ConceptModelDecls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9794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Models vs. Archetypes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665579" y="1453444"/>
            <a:ext cx="4117475" cy="4382580"/>
          </a:xfrm>
        </p:spPr>
        <p:txBody>
          <a:bodyPr>
            <a:normAutofit/>
          </a:bodyPr>
          <a:lstStyle/>
          <a:p>
            <a:pPr marL="0" indent="0">
              <a:spcBef>
                <a:spcPts val="2000"/>
              </a:spcBef>
              <a:buNone/>
            </a:pPr>
            <a:r>
              <a:rPr lang="en-US" u="sng" dirty="0" smtClean="0"/>
              <a:t>Models</a:t>
            </a:r>
            <a:r>
              <a:rPr lang="en-US" dirty="0" smtClean="0"/>
              <a:t>:</a:t>
            </a:r>
          </a:p>
          <a:p>
            <a:pPr>
              <a:spcBef>
                <a:spcPts val="2000"/>
              </a:spcBef>
              <a:buFont typeface="Arial"/>
              <a:buChar char="•"/>
            </a:pPr>
            <a:r>
              <a:rPr lang="en-US" sz="2200" dirty="0"/>
              <a:t>r</a:t>
            </a:r>
            <a:r>
              <a:rPr lang="en-US" sz="2200" dirty="0" smtClean="0"/>
              <a:t>epresent </a:t>
            </a:r>
            <a:r>
              <a:rPr lang="en-US" sz="2200" i="1" dirty="0" smtClean="0"/>
              <a:t>satisfied</a:t>
            </a:r>
            <a:r>
              <a:rPr lang="en-US" sz="2200" dirty="0" smtClean="0"/>
              <a:t> constraints.</a:t>
            </a:r>
          </a:p>
          <a:p>
            <a:pPr>
              <a:spcBef>
                <a:spcPts val="2000"/>
              </a:spcBef>
              <a:buFont typeface="Arial"/>
              <a:buChar char="•"/>
            </a:pPr>
            <a:r>
              <a:rPr lang="en-US" sz="2200" dirty="0"/>
              <a:t>h</a:t>
            </a:r>
            <a:r>
              <a:rPr lang="en-US" sz="2200" dirty="0" smtClean="0"/>
              <a:t>old “</a:t>
            </a:r>
            <a:r>
              <a:rPr lang="en-US" sz="2200" i="1" dirty="0" smtClean="0"/>
              <a:t>satisfied</a:t>
            </a:r>
            <a:r>
              <a:rPr lang="en-US" sz="2200" dirty="0" smtClean="0"/>
              <a:t>” requirements.</a:t>
            </a:r>
          </a:p>
          <a:p>
            <a:pPr>
              <a:spcBef>
                <a:spcPts val="2000"/>
              </a:spcBef>
              <a:buFont typeface="Arial"/>
              <a:buChar char="•"/>
            </a:pPr>
            <a:r>
              <a:rPr lang="en-US" sz="2200" dirty="0"/>
              <a:t>m</a:t>
            </a:r>
            <a:r>
              <a:rPr lang="en-US" sz="2200" dirty="0" smtClean="0"/>
              <a:t>ay be concrete.</a:t>
            </a:r>
          </a:p>
          <a:p>
            <a:pPr>
              <a:spcBef>
                <a:spcPts val="2000"/>
              </a:spcBef>
              <a:buFont typeface="Arial"/>
              <a:buChar char="•"/>
            </a:pPr>
            <a:r>
              <a:rPr lang="en-US" sz="2200" dirty="0" smtClean="0"/>
              <a:t>refine model.</a:t>
            </a:r>
          </a:p>
          <a:p>
            <a:pPr>
              <a:spcBef>
                <a:spcPts val="2000"/>
              </a:spcBef>
              <a:buFont typeface="Arial"/>
              <a:buChar char="•"/>
            </a:pPr>
            <a:r>
              <a:rPr lang="en-US" sz="2200" dirty="0"/>
              <a:t>may refine model archetypes</a:t>
            </a:r>
            <a:r>
              <a:rPr lang="en-US" sz="2200" dirty="0" smtClean="0"/>
              <a:t>,  </a:t>
            </a:r>
            <a:r>
              <a:rPr lang="en-US" sz="2200" dirty="0"/>
              <a:t>if model </a:t>
            </a:r>
            <a:r>
              <a:rPr lang="en-US" sz="2200" dirty="0" smtClean="0"/>
              <a:t>templates.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87686" y="1453444"/>
            <a:ext cx="4289778" cy="4382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 smtClean="0"/>
              <a:t>Model Archetypes</a:t>
            </a:r>
            <a:r>
              <a:rPr lang="en-US" dirty="0" smtClean="0"/>
              <a:t>: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represent </a:t>
            </a:r>
            <a:r>
              <a:rPr lang="en-US" sz="2200" i="1" dirty="0" smtClean="0"/>
              <a:t>specified</a:t>
            </a:r>
            <a:r>
              <a:rPr lang="en-US" sz="2200" dirty="0" smtClean="0"/>
              <a:t> constraints. </a:t>
            </a:r>
          </a:p>
          <a:p>
            <a:pPr>
              <a:buFont typeface="Arial"/>
              <a:buChar char="•"/>
            </a:pPr>
            <a:r>
              <a:rPr lang="en-US" sz="2200" dirty="0"/>
              <a:t>h</a:t>
            </a:r>
            <a:r>
              <a:rPr lang="en-US" sz="2200" dirty="0" smtClean="0"/>
              <a:t>old “</a:t>
            </a:r>
            <a:r>
              <a:rPr lang="en-US" sz="2200" i="1" dirty="0" smtClean="0"/>
              <a:t>substituted</a:t>
            </a:r>
            <a:r>
              <a:rPr lang="en-US" sz="2200" dirty="0" smtClean="0"/>
              <a:t>” requirements.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serve as placeholders.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refine model archetypes.</a:t>
            </a:r>
          </a:p>
          <a:p>
            <a:pPr>
              <a:buFont typeface="Arial"/>
              <a:buChar char="•"/>
            </a:pPr>
            <a:r>
              <a:rPr lang="en-US" sz="2200" dirty="0"/>
              <a:t>c</a:t>
            </a:r>
            <a:r>
              <a:rPr lang="en-US" sz="2200" dirty="0" smtClean="0"/>
              <a:t>annot be templates.</a:t>
            </a:r>
          </a:p>
        </p:txBody>
      </p:sp>
    </p:spTree>
    <p:extLst>
      <p:ext uri="{BB962C8B-B14F-4D97-AF65-F5344CB8AC3E}">
        <p14:creationId xmlns:p14="http://schemas.microsoft.com/office/powerpoint/2010/main" val="170603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054" y="107577"/>
            <a:ext cx="8341894" cy="1374090"/>
          </a:xfrm>
        </p:spPr>
        <p:txBody>
          <a:bodyPr/>
          <a:lstStyle/>
          <a:p>
            <a:r>
              <a:rPr lang="en-US" sz="5000" dirty="0"/>
              <a:t>ConceptClang Infrastructure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idx="1"/>
          </p:nvPr>
        </p:nvSpPr>
        <p:spPr>
          <a:xfrm>
            <a:off x="457199" y="1591733"/>
            <a:ext cx="8348133" cy="4433711"/>
          </a:xfrm>
          <a:noFill/>
        </p:spPr>
        <p:txBody>
          <a:bodyPr numCol="2">
            <a:normAutofit/>
          </a:bodyPr>
          <a:lstStyle/>
          <a:p>
            <a:pPr>
              <a:buFont typeface="Wingdings" charset="2"/>
              <a:buChar char="²"/>
            </a:pPr>
            <a:r>
              <a:rPr lang="en-US" sz="2400" u="sng" dirty="0" err="1" smtClean="0">
                <a:solidFill>
                  <a:schemeClr val="bg1">
                    <a:lumMod val="50000"/>
                  </a:schemeClr>
                </a:solidFill>
              </a:rPr>
              <a:t>ConceptDecl</a:t>
            </a:r>
            <a:r>
              <a:rPr lang="en-US" sz="2400" u="sng" dirty="0" smtClean="0">
                <a:solidFill>
                  <a:schemeClr val="bg1">
                    <a:lumMod val="50000"/>
                  </a:schemeClr>
                </a:solidFill>
              </a:rPr>
              <a:t>: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i</a:t>
            </a:r>
            <a:r>
              <a:rPr lang="en-US" sz="2000" dirty="0" smtClean="0"/>
              <a:t>s a </a:t>
            </a:r>
            <a:r>
              <a:rPr lang="en-US" sz="2000" dirty="0" err="1" smtClean="0"/>
              <a:t>TemplateDecl</a:t>
            </a:r>
            <a:endParaRPr lang="en-US" sz="2000" dirty="0"/>
          </a:p>
          <a:p>
            <a:pPr lvl="1">
              <a:buFont typeface="Arial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s a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</a:rPr>
              <a:t>DeclContext</a:t>
            </a:r>
            <a:endParaRPr lang="en-US" sz="2000" dirty="0" smtClean="0">
              <a:solidFill>
                <a:schemeClr val="bg1">
                  <a:lumMod val="50000"/>
                </a:schemeClr>
              </a:solidFill>
            </a:endParaRPr>
          </a:p>
          <a:p>
            <a:pPr lvl="1">
              <a:buFont typeface="Arial"/>
              <a:buChar char="•"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…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lvl="1">
              <a:buFont typeface="Arial"/>
              <a:buChar char="•"/>
            </a:pPr>
            <a:r>
              <a:rPr lang="en-US" sz="2000" b="1" dirty="0" err="1" smtClean="0"/>
              <a:t>Decl</a:t>
            </a:r>
            <a:endParaRPr lang="en-US" sz="2000" b="1" dirty="0"/>
          </a:p>
          <a:p>
            <a:pPr lvl="2">
              <a:buFont typeface="Arial"/>
              <a:buChar char="•"/>
            </a:pPr>
            <a:r>
              <a:rPr lang="en-US" sz="1800" dirty="0" smtClean="0">
                <a:solidFill>
                  <a:srgbClr val="000000"/>
                </a:solidFill>
              </a:rPr>
              <a:t>Container of </a:t>
            </a:r>
            <a:r>
              <a:rPr lang="en-US" sz="1800" dirty="0" err="1" smtClean="0">
                <a:solidFill>
                  <a:srgbClr val="000000"/>
                </a:solidFill>
              </a:rPr>
              <a:t>ConceptModelArchetype</a:t>
            </a:r>
            <a:endParaRPr lang="en-US" sz="2400" dirty="0" smtClean="0">
              <a:solidFill>
                <a:srgbClr val="000000"/>
              </a:solidFill>
            </a:endParaRPr>
          </a:p>
          <a:p>
            <a:pPr>
              <a:buFont typeface="Wingdings" charset="2"/>
              <a:buChar char="²"/>
            </a:pPr>
            <a:r>
              <a:rPr lang="en-US" sz="2400" u="sng" dirty="0" smtClean="0">
                <a:solidFill>
                  <a:srgbClr val="7F7F7F"/>
                </a:solidFill>
              </a:rPr>
              <a:t>*</a:t>
            </a:r>
            <a:r>
              <a:rPr lang="en-US" sz="2400" u="sng" dirty="0" err="1" smtClean="0">
                <a:solidFill>
                  <a:srgbClr val="7F7F7F"/>
                </a:solidFill>
              </a:rPr>
              <a:t>TemplateDecl</a:t>
            </a:r>
            <a:r>
              <a:rPr lang="en-US" sz="2400" u="sng" dirty="0" smtClean="0">
                <a:solidFill>
                  <a:srgbClr val="7F7F7F"/>
                </a:solidFill>
              </a:rPr>
              <a:t>:</a:t>
            </a:r>
            <a:endParaRPr lang="en-US" sz="2400" u="sng" dirty="0">
              <a:solidFill>
                <a:srgbClr val="7F7F7F"/>
              </a:solidFill>
            </a:endParaRPr>
          </a:p>
          <a:p>
            <a:pPr lvl="1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Container of </a:t>
            </a:r>
            <a:r>
              <a:rPr lang="en-US" sz="2000" dirty="0" err="1" smtClean="0">
                <a:solidFill>
                  <a:srgbClr val="000000"/>
                </a:solidFill>
              </a:rPr>
              <a:t>ConceptModelArchetypes</a:t>
            </a:r>
            <a:endParaRPr lang="en-US" sz="2000" dirty="0" smtClean="0">
              <a:solidFill>
                <a:srgbClr val="000000"/>
              </a:solidFill>
            </a:endParaRPr>
          </a:p>
          <a:p>
            <a:pPr marL="403225" lvl="1" indent="0">
              <a:buNone/>
            </a:pPr>
            <a:endParaRPr lang="en-US" sz="2400" dirty="0" smtClean="0"/>
          </a:p>
          <a:p>
            <a:pPr>
              <a:buFont typeface="Wingdings" charset="2"/>
              <a:buChar char="²"/>
            </a:pPr>
            <a:r>
              <a:rPr lang="en-US" sz="2400" u="sng" dirty="0" err="1" smtClean="0">
                <a:solidFill>
                  <a:srgbClr val="7F7F7F"/>
                </a:solidFill>
              </a:rPr>
              <a:t>ConceptModelDecl</a:t>
            </a:r>
            <a:r>
              <a:rPr lang="en-US" sz="2400" u="sng" dirty="0" smtClean="0">
                <a:solidFill>
                  <a:srgbClr val="7F7F7F"/>
                </a:solidFill>
              </a:rPr>
              <a:t>:</a:t>
            </a:r>
            <a:endParaRPr lang="en-US" sz="2400" u="sng" dirty="0">
              <a:solidFill>
                <a:srgbClr val="7F7F7F"/>
              </a:solidFill>
            </a:endParaRPr>
          </a:p>
          <a:p>
            <a:pPr lvl="1">
              <a:buFont typeface="Arial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is a </a:t>
            </a:r>
            <a:r>
              <a:rPr lang="en-US" sz="2000" dirty="0" err="1">
                <a:solidFill>
                  <a:schemeClr val="bg1">
                    <a:lumMod val="50000"/>
                  </a:schemeClr>
                </a:solidFill>
              </a:rPr>
              <a:t>TemplateDecl</a:t>
            </a:r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pPr lvl="1">
              <a:buFont typeface="Arial"/>
              <a:buChar char="•"/>
            </a:pPr>
            <a:r>
              <a:rPr lang="en-US" sz="2000" dirty="0">
                <a:solidFill>
                  <a:srgbClr val="7F7F7F"/>
                </a:solidFill>
              </a:rPr>
              <a:t>is a </a:t>
            </a:r>
            <a:r>
              <a:rPr lang="en-US" sz="2000" dirty="0" err="1" smtClean="0">
                <a:solidFill>
                  <a:srgbClr val="7F7F7F"/>
                </a:solidFill>
              </a:rPr>
              <a:t>DeclContext</a:t>
            </a:r>
            <a:endParaRPr lang="en-US" sz="2000" dirty="0" smtClean="0">
              <a:solidFill>
                <a:srgbClr val="7F7F7F"/>
              </a:solidFill>
            </a:endParaRPr>
          </a:p>
          <a:p>
            <a:pPr lvl="1">
              <a:buFont typeface="Arial"/>
              <a:buChar char="•"/>
            </a:pPr>
            <a:r>
              <a:rPr lang="en-US" sz="2000" dirty="0" smtClean="0">
                <a:solidFill>
                  <a:srgbClr val="7F7F7F"/>
                </a:solidFill>
              </a:rPr>
              <a:t>…</a:t>
            </a:r>
            <a:endParaRPr lang="en-US" sz="2000" dirty="0">
              <a:solidFill>
                <a:srgbClr val="7F7F7F"/>
              </a:solidFill>
            </a:endParaRPr>
          </a:p>
          <a:p>
            <a:pPr lvl="1">
              <a:buFont typeface="Arial"/>
              <a:buChar char="•"/>
            </a:pPr>
            <a:r>
              <a:rPr lang="en-US" sz="2000" b="1" dirty="0" err="1" smtClean="0"/>
              <a:t>Decl</a:t>
            </a:r>
            <a:endParaRPr lang="en-US" sz="2000" b="1" dirty="0"/>
          </a:p>
          <a:p>
            <a:pPr lvl="2">
              <a:buFont typeface="Arial"/>
              <a:buChar char="•"/>
            </a:pPr>
            <a:r>
              <a:rPr lang="en-US" sz="1800" dirty="0" smtClean="0">
                <a:solidFill>
                  <a:srgbClr val="000000"/>
                </a:solidFill>
              </a:rPr>
              <a:t>Container of </a:t>
            </a:r>
            <a:r>
              <a:rPr lang="en-US" sz="1800" dirty="0" err="1" smtClean="0">
                <a:solidFill>
                  <a:srgbClr val="000000"/>
                </a:solidFill>
              </a:rPr>
              <a:t>ConceptModelDecls</a:t>
            </a:r>
            <a:endParaRPr lang="en-US" sz="2400" dirty="0" smtClean="0">
              <a:solidFill>
                <a:srgbClr val="000000"/>
              </a:solidFill>
            </a:endParaRPr>
          </a:p>
          <a:p>
            <a:pPr>
              <a:buFont typeface="Wingdings" charset="2"/>
              <a:buChar char="²"/>
            </a:pPr>
            <a:r>
              <a:rPr lang="en-US" sz="2400" u="sng" dirty="0" smtClean="0">
                <a:solidFill>
                  <a:srgbClr val="7F7F7F"/>
                </a:solidFill>
              </a:rPr>
              <a:t>*</a:t>
            </a:r>
            <a:r>
              <a:rPr lang="en-US" sz="2400" u="sng" dirty="0" err="1" smtClean="0">
                <a:solidFill>
                  <a:srgbClr val="7F7F7F"/>
                </a:solidFill>
              </a:rPr>
              <a:t>TemplateSpecDecl</a:t>
            </a:r>
            <a:r>
              <a:rPr lang="en-US" sz="2400" u="sng" dirty="0" smtClean="0">
                <a:solidFill>
                  <a:srgbClr val="7F7F7F"/>
                </a:solidFill>
              </a:rPr>
              <a:t>: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Container of </a:t>
            </a:r>
            <a:r>
              <a:rPr lang="en-US" sz="2000" dirty="0" err="1" smtClean="0">
                <a:solidFill>
                  <a:srgbClr val="000000"/>
                </a:solidFill>
              </a:rPr>
              <a:t>ConceptModelDecls</a:t>
            </a: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455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ConceptClang Infrastructure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4926434"/>
          </a:xfrm>
          <a:solidFill>
            <a:srgbClr val="FFFFFF"/>
          </a:solidFill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b="1" dirty="0"/>
              <a:t>Implementation </a:t>
            </a:r>
            <a:r>
              <a:rPr lang="en-US" b="1" dirty="0" smtClean="0"/>
              <a:t>is </a:t>
            </a:r>
            <a:r>
              <a:rPr lang="en-US" b="1" dirty="0"/>
              <a:t>parameterized by the </a:t>
            </a:r>
            <a:r>
              <a:rPr lang="en-US" b="1" dirty="0" smtClean="0"/>
              <a:t>requirements</a:t>
            </a:r>
            <a:r>
              <a:rPr lang="en-US" dirty="0" smtClean="0"/>
              <a:t>.</a:t>
            </a:r>
          </a:p>
          <a:p>
            <a:pPr lvl="1">
              <a:buFont typeface="Arial"/>
              <a:buChar char="•"/>
            </a:pPr>
            <a:r>
              <a:rPr lang="en-US" sz="2200" dirty="0" smtClean="0"/>
              <a:t>Requirements are</a:t>
            </a:r>
          </a:p>
          <a:p>
            <a:pPr lvl="2">
              <a:buFont typeface="Arial"/>
              <a:buChar char="•"/>
            </a:pPr>
            <a:r>
              <a:rPr lang="en-US" sz="2000" dirty="0"/>
              <a:t>p</a:t>
            </a:r>
            <a:r>
              <a:rPr lang="en-US" sz="2000" dirty="0" smtClean="0"/>
              <a:t>arsed into </a:t>
            </a:r>
            <a:r>
              <a:rPr lang="en-US" sz="2000" b="1" dirty="0" smtClean="0"/>
              <a:t>declarations</a:t>
            </a:r>
            <a:r>
              <a:rPr lang="en-US" sz="2000" dirty="0" smtClean="0"/>
              <a:t>,</a:t>
            </a:r>
          </a:p>
          <a:p>
            <a:pPr lvl="2">
              <a:buFont typeface="Arial"/>
              <a:buChar char="•"/>
            </a:pPr>
            <a:r>
              <a:rPr lang="en-US" sz="2000" i="1" dirty="0"/>
              <a:t>s</a:t>
            </a:r>
            <a:r>
              <a:rPr lang="en-US" sz="2000" i="1" dirty="0" smtClean="0"/>
              <a:t>atisfied</a:t>
            </a:r>
            <a:r>
              <a:rPr lang="en-US" sz="2000" dirty="0" smtClean="0"/>
              <a:t> for </a:t>
            </a:r>
            <a:r>
              <a:rPr lang="en-US" sz="2000" u="sng" dirty="0" smtClean="0"/>
              <a:t>concrete concept models</a:t>
            </a:r>
            <a:r>
              <a:rPr lang="en-US" sz="2000" dirty="0" smtClean="0"/>
              <a:t>, and</a:t>
            </a:r>
          </a:p>
          <a:p>
            <a:pPr lvl="2">
              <a:buFont typeface="Arial"/>
              <a:buChar char="•"/>
            </a:pPr>
            <a:r>
              <a:rPr lang="en-US" sz="2000" i="1" dirty="0"/>
              <a:t>s</a:t>
            </a:r>
            <a:r>
              <a:rPr lang="en-US" sz="2000" i="1" dirty="0" smtClean="0"/>
              <a:t>ubstituted</a:t>
            </a:r>
            <a:r>
              <a:rPr lang="en-US" sz="2000" dirty="0" smtClean="0"/>
              <a:t> for </a:t>
            </a:r>
            <a:r>
              <a:rPr lang="en-US" sz="2000" u="sng" dirty="0" smtClean="0"/>
              <a:t>concept model archetypes</a:t>
            </a:r>
            <a:r>
              <a:rPr lang="en-US" sz="2000" dirty="0" smtClean="0"/>
              <a:t>.</a:t>
            </a:r>
          </a:p>
          <a:p>
            <a:pPr lvl="1">
              <a:buFont typeface="Arial"/>
              <a:buChar char="•"/>
            </a:pPr>
            <a:r>
              <a:rPr lang="en-US" sz="2200" dirty="0" smtClean="0"/>
              <a:t>The </a:t>
            </a:r>
            <a:r>
              <a:rPr lang="en-US" sz="2200" i="1" dirty="0" smtClean="0"/>
              <a:t>satisfaction</a:t>
            </a:r>
            <a:r>
              <a:rPr lang="en-US" sz="2200" dirty="0" smtClean="0"/>
              <a:t> or </a:t>
            </a:r>
            <a:r>
              <a:rPr lang="en-US" sz="2200" i="1" dirty="0" smtClean="0"/>
              <a:t>substitution</a:t>
            </a:r>
            <a:r>
              <a:rPr lang="en-US" sz="2200" dirty="0" smtClean="0"/>
              <a:t> of a requirement results in new declarations in </a:t>
            </a:r>
            <a:r>
              <a:rPr lang="en-US" sz="2200" u="sng" dirty="0" smtClean="0"/>
              <a:t>concept models</a:t>
            </a:r>
            <a:r>
              <a:rPr lang="en-US" sz="2200" dirty="0" smtClean="0"/>
              <a:t> or </a:t>
            </a:r>
            <a:r>
              <a:rPr lang="en-US" sz="2200" u="sng" dirty="0" smtClean="0"/>
              <a:t>concept model archetypes</a:t>
            </a:r>
            <a:r>
              <a:rPr lang="en-US" sz="2200" dirty="0" smtClean="0"/>
              <a:t>.</a:t>
            </a:r>
          </a:p>
          <a:p>
            <a:pPr lvl="1">
              <a:buFont typeface="Arial"/>
              <a:buChar char="•"/>
            </a:pPr>
            <a:r>
              <a:rPr lang="en-US" sz="2200" dirty="0" smtClean="0"/>
              <a:t>Concept definitions and models are </a:t>
            </a:r>
            <a:r>
              <a:rPr lang="en-US" sz="2200" b="1" dirty="0" smtClean="0"/>
              <a:t>declaration contexts</a:t>
            </a:r>
            <a:r>
              <a:rPr lang="en-US" sz="2200" dirty="0" smtClean="0"/>
              <a:t>.</a:t>
            </a:r>
          </a:p>
          <a:p>
            <a:pPr marL="457200" lvl="1" indent="0">
              <a:buNone/>
            </a:pPr>
            <a:endParaRPr lang="en-US" sz="1000" dirty="0" smtClean="0"/>
          </a:p>
          <a:p>
            <a:pPr>
              <a:buFont typeface="Arial"/>
              <a:buChar char="•"/>
            </a:pPr>
            <a:r>
              <a:rPr lang="en-US" b="1" dirty="0" smtClean="0"/>
              <a:t>Constraints satisfaction == Refinement satisfaction</a:t>
            </a:r>
            <a:r>
              <a:rPr lang="en-US" dirty="0" smtClean="0"/>
              <a:t>.</a:t>
            </a:r>
          </a:p>
          <a:p>
            <a:pPr lvl="1">
              <a:buFont typeface="Arial"/>
              <a:buChar char="•"/>
            </a:pPr>
            <a:r>
              <a:rPr lang="en-US" sz="2200" dirty="0" smtClean="0"/>
              <a:t>Concept definitions == template definitions.</a:t>
            </a:r>
          </a:p>
          <a:p>
            <a:pPr lvl="1">
              <a:buFont typeface="Arial"/>
              <a:buChar char="•"/>
            </a:pPr>
            <a:r>
              <a:rPr lang="en-US" sz="2200" dirty="0" smtClean="0"/>
              <a:t>Concept models == template uses.</a:t>
            </a:r>
          </a:p>
        </p:txBody>
      </p:sp>
    </p:spTree>
    <p:extLst>
      <p:ext uri="{BB962C8B-B14F-4D97-AF65-F5344CB8AC3E}">
        <p14:creationId xmlns:p14="http://schemas.microsoft.com/office/powerpoint/2010/main" val="81118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ConceptClang Instantiations</a:t>
            </a:r>
            <a:endParaRPr lang="en-US" sz="5000" dirty="0"/>
          </a:p>
        </p:txBody>
      </p:sp>
      <p:graphicFrame>
        <p:nvGraphicFramePr>
          <p:cNvPr id="6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262910"/>
              </p:ext>
            </p:extLst>
          </p:nvPr>
        </p:nvGraphicFramePr>
        <p:xfrm>
          <a:off x="169332" y="1453444"/>
          <a:ext cx="8846778" cy="4937759"/>
        </p:xfrm>
        <a:graphic>
          <a:graphicData uri="http://schemas.openxmlformats.org/drawingml/2006/table">
            <a:tbl>
              <a:tblPr firstRow="1">
                <a:tableStyleId>{BC89EF96-8CEA-46FF-86C4-4CE0E7609802}</a:tableStyleId>
              </a:tblPr>
              <a:tblGrid>
                <a:gridCol w="1602618"/>
                <a:gridCol w="1934379"/>
                <a:gridCol w="1472449"/>
                <a:gridCol w="1552414"/>
                <a:gridCol w="2284918"/>
              </a:tblGrid>
              <a:tr h="879939">
                <a:tc>
                  <a:txBody>
                    <a:bodyPr/>
                    <a:lstStyle/>
                    <a:p>
                      <a:r>
                        <a:rPr lang="en-US" b="1" dirty="0" smtClean="0"/>
                        <a:t>Proposed Design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Requirements Representation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Modeling Mechanism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Requirements Satisfaction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Checking Body</a:t>
                      </a:r>
                      <a:r>
                        <a:rPr lang="en-US" baseline="0" dirty="0" smtClean="0"/>
                        <a:t> of </a:t>
                      </a:r>
                      <a:r>
                        <a:rPr lang="en-US" dirty="0" smtClean="0"/>
                        <a:t>Constrained</a:t>
                      </a:r>
                      <a:r>
                        <a:rPr lang="en-US" baseline="0" dirty="0" smtClean="0"/>
                        <a:t> Template </a:t>
                      </a:r>
                      <a:r>
                        <a:rPr lang="en-US" baseline="0" dirty="0" err="1" smtClean="0"/>
                        <a:t>Defns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</a:tr>
              <a:tr h="615957">
                <a:tc>
                  <a:txBody>
                    <a:bodyPr/>
                    <a:lstStyle/>
                    <a:p>
                      <a:r>
                        <a:rPr lang="en-US" b="1" dirty="0" smtClean="0"/>
                        <a:t>Pre-Frankfurt Design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Pseudo-signatures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Both</a:t>
                      </a:r>
                      <a:r>
                        <a:rPr lang="en-US" dirty="0" smtClean="0"/>
                        <a:t> Explicit and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Implicit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Collect</a:t>
                      </a:r>
                      <a:r>
                        <a:rPr lang="en-US" baseline="0" dirty="0" smtClean="0"/>
                        <a:t> valid</a:t>
                      </a:r>
                      <a:r>
                        <a:rPr lang="en-US" dirty="0" smtClean="0"/>
                        <a:t> candidates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Name</a:t>
                      </a:r>
                      <a:r>
                        <a:rPr lang="en-US" baseline="0" dirty="0" smtClean="0"/>
                        <a:t> l</a:t>
                      </a:r>
                      <a:r>
                        <a:rPr lang="en-US" dirty="0" smtClean="0"/>
                        <a:t>ookup in constraints</a:t>
                      </a:r>
                    </a:p>
                  </a:txBody>
                  <a:tcPr/>
                </a:tc>
              </a:tr>
              <a:tr h="879939">
                <a:tc>
                  <a:txBody>
                    <a:bodyPr/>
                    <a:lstStyle/>
                    <a:p>
                      <a:r>
                        <a:rPr lang="en-US" b="1" dirty="0" smtClean="0"/>
                        <a:t>Palo Alto Design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Use-patterns, extended with type annotations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Implicit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Find a valid expression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Match</a:t>
                      </a:r>
                      <a:r>
                        <a:rPr lang="en-US" baseline="0" dirty="0" smtClean="0"/>
                        <a:t> e</a:t>
                      </a:r>
                      <a:r>
                        <a:rPr lang="en-US" dirty="0" smtClean="0"/>
                        <a:t>xpression trees against use-patterns</a:t>
                      </a:r>
                    </a:p>
                  </a:txBody>
                  <a:tcPr/>
                </a:tc>
              </a:tr>
              <a:tr h="615957">
                <a:tc>
                  <a:txBody>
                    <a:bodyPr/>
                    <a:lstStyle/>
                    <a:p>
                      <a:r>
                        <a:rPr lang="en-US" b="1" dirty="0" smtClean="0"/>
                        <a:t>ConceptClang Infrastructure</a:t>
                      </a:r>
                      <a:endParaRPr lang="en-US" b="1" dirty="0"/>
                    </a:p>
                  </a:txBody>
                  <a:tcPr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Declarations</a:t>
                      </a:r>
                      <a:r>
                        <a:rPr lang="en-US" baseline="0" dirty="0" smtClean="0"/>
                        <a:t> [extend class </a:t>
                      </a:r>
                      <a:r>
                        <a:rPr lang="en-US" b="1" baseline="0" dirty="0" err="1" smtClean="0"/>
                        <a:t>Decl</a:t>
                      </a:r>
                      <a:r>
                        <a:rPr lang="en-US" baseline="0" dirty="0" smtClean="0"/>
                        <a:t>]</a:t>
                      </a:r>
                      <a:endParaRPr lang="en-US" dirty="0"/>
                    </a:p>
                  </a:txBody>
                  <a:tcPr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Both Explicit and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dirty="0" smtClean="0"/>
                        <a:t>Implicit</a:t>
                      </a:r>
                    </a:p>
                  </a:txBody>
                  <a:tcPr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Collect</a:t>
                      </a:r>
                      <a:r>
                        <a:rPr lang="en-US" b="1" baseline="0" dirty="0" smtClean="0"/>
                        <a:t> valid</a:t>
                      </a:r>
                      <a:r>
                        <a:rPr lang="en-US" b="1" dirty="0" smtClean="0"/>
                        <a:t> candidates</a:t>
                      </a:r>
                    </a:p>
                  </a:txBody>
                  <a:tcPr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Based on name</a:t>
                      </a:r>
                      <a:r>
                        <a:rPr lang="en-US" b="1" baseline="0" dirty="0" smtClean="0"/>
                        <a:t> l</a:t>
                      </a:r>
                      <a:r>
                        <a:rPr lang="en-US" b="1" dirty="0" smtClean="0"/>
                        <a:t>ookup in constraints</a:t>
                      </a:r>
                    </a:p>
                  </a:txBody>
                  <a:tcPr>
                    <a:solidFill>
                      <a:srgbClr val="D0F3FF"/>
                    </a:solidFill>
                  </a:tcPr>
                </a:tc>
              </a:tr>
              <a:tr h="615957">
                <a:tc>
                  <a:txBody>
                    <a:bodyPr/>
                    <a:lstStyle/>
                    <a:p>
                      <a:r>
                        <a:rPr lang="en-US" b="1" dirty="0" smtClean="0"/>
                        <a:t>Pre-Frankfurt Instantiation</a:t>
                      </a:r>
                      <a:endParaRPr lang="en-US" b="1" dirty="0"/>
                    </a:p>
                  </a:txBody>
                  <a:tcPr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•"/>
                      </a:pPr>
                      <a:r>
                        <a:rPr lang="en-US" dirty="0" smtClean="0"/>
                        <a:t>Reuse</a:t>
                      </a:r>
                      <a:r>
                        <a:rPr lang="en-US" baseline="0" dirty="0" smtClean="0"/>
                        <a:t> Clang’s </a:t>
                      </a:r>
                    </a:p>
                    <a:p>
                      <a:pPr marL="285750" indent="-285750">
                        <a:buFontTx/>
                        <a:buChar char="•"/>
                      </a:pPr>
                      <a:r>
                        <a:rPr lang="en-US" b="1" baseline="0" dirty="0" smtClean="0"/>
                        <a:t>1 new kind</a:t>
                      </a:r>
                      <a:endParaRPr lang="en-US" b="1" dirty="0"/>
                    </a:p>
                  </a:txBody>
                  <a:tcPr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</a:t>
                      </a:r>
                      <a:endParaRPr lang="en-US" dirty="0"/>
                    </a:p>
                  </a:txBody>
                  <a:tcPr anchor="ctr"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_</a:t>
                      </a:r>
                      <a:endParaRPr lang="en-US" dirty="0"/>
                    </a:p>
                  </a:txBody>
                  <a:tcPr anchor="ctr"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_</a:t>
                      </a:r>
                    </a:p>
                  </a:txBody>
                  <a:tcPr anchor="ctr">
                    <a:solidFill>
                      <a:srgbClr val="D0F3FF"/>
                    </a:solidFill>
                  </a:tcPr>
                </a:tc>
              </a:tr>
              <a:tr h="1143921">
                <a:tc>
                  <a:txBody>
                    <a:bodyPr/>
                    <a:lstStyle/>
                    <a:p>
                      <a:r>
                        <a:rPr lang="en-US" b="1" dirty="0" smtClean="0"/>
                        <a:t>Palo Alto Instantiation</a:t>
                      </a:r>
                      <a:endParaRPr lang="en-US" b="1" dirty="0"/>
                    </a:p>
                  </a:txBody>
                  <a:tcPr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•"/>
                      </a:pPr>
                      <a:r>
                        <a:rPr lang="en-US" b="1" dirty="0" smtClean="0"/>
                        <a:t>4 new kinds 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baseline="0" dirty="0" smtClean="0"/>
                        <a:t>(incl. a </a:t>
                      </a:r>
                      <a:r>
                        <a:rPr lang="en-US" b="1" baseline="0" dirty="0" smtClean="0"/>
                        <a:t>dummy</a:t>
                      </a:r>
                      <a:r>
                        <a:rPr lang="en-US" baseline="0" dirty="0" smtClean="0"/>
                        <a:t> kind -- for parsing use-patterns)</a:t>
                      </a:r>
                      <a:endParaRPr lang="en-US" dirty="0"/>
                    </a:p>
                  </a:txBody>
                  <a:tcPr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Implicit only </a:t>
                      </a:r>
                      <a:r>
                        <a:rPr lang="en-US" b="0" dirty="0" smtClean="0"/>
                        <a:t>(disable</a:t>
                      </a:r>
                      <a:r>
                        <a:rPr lang="en-US" b="0" baseline="0" dirty="0" smtClean="0"/>
                        <a:t> explicit)</a:t>
                      </a:r>
                      <a:endParaRPr lang="en-US" b="0" dirty="0"/>
                    </a:p>
                  </a:txBody>
                  <a:tcPr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Find a valid expression, </a:t>
                      </a:r>
                      <a:r>
                        <a:rPr lang="en-US" b="1" dirty="0" smtClean="0"/>
                        <a:t>in addition</a:t>
                      </a:r>
                    </a:p>
                  </a:txBody>
                  <a:tcPr>
                    <a:solidFill>
                      <a:srgbClr val="D0F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Match</a:t>
                      </a:r>
                      <a:r>
                        <a:rPr lang="en-US" baseline="0" dirty="0" smtClean="0"/>
                        <a:t> e</a:t>
                      </a:r>
                      <a:r>
                        <a:rPr lang="en-US" dirty="0" smtClean="0"/>
                        <a:t>xpression trees against use-patterns, </a:t>
                      </a:r>
                      <a:r>
                        <a:rPr lang="en-US" b="1" dirty="0" smtClean="0"/>
                        <a:t>in addition</a:t>
                      </a:r>
                    </a:p>
                  </a:txBody>
                  <a:tcPr>
                    <a:solidFill>
                      <a:srgbClr val="D0F3FF"/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6731000" y="1453444"/>
            <a:ext cx="2285110" cy="4937759"/>
          </a:xfrm>
          <a:prstGeom prst="rect">
            <a:avLst/>
          </a:prstGeom>
          <a:noFill/>
          <a:ln w="381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94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59979"/>
          </a:xfrm>
        </p:spPr>
        <p:txBody>
          <a:bodyPr/>
          <a:lstStyle/>
          <a:p>
            <a:r>
              <a:rPr lang="en-US" sz="5000" dirty="0" smtClean="0"/>
              <a:t>Objective</a:t>
            </a:r>
            <a:endParaRPr lang="en-US" sz="50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653845" y="1467555"/>
            <a:ext cx="4184315" cy="508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en-US" u="sng" dirty="0" smtClean="0">
                <a:sym typeface="Wingdings"/>
              </a:rPr>
              <a:t>Practice: </a:t>
            </a:r>
            <a:r>
              <a:rPr lang="en-US" b="1" u="sng" dirty="0" smtClean="0">
                <a:sym typeface="Wingdings"/>
              </a:rPr>
              <a:t>C++</a:t>
            </a:r>
          </a:p>
          <a:p>
            <a:pPr marL="0" indent="0" algn="ctr">
              <a:buFontTx/>
              <a:buNone/>
            </a:pPr>
            <a:r>
              <a:rPr lang="en-US" sz="2000" i="1" dirty="0" err="1" smtClean="0">
                <a:sym typeface="Wingdings"/>
              </a:rPr>
              <a:t>Flexibiliy</a:t>
            </a:r>
            <a:r>
              <a:rPr lang="en-US" sz="2000" dirty="0" smtClean="0">
                <a:sym typeface="Wingdings"/>
              </a:rPr>
              <a:t> and </a:t>
            </a:r>
            <a:r>
              <a:rPr lang="en-US" sz="2000" i="1" dirty="0" smtClean="0">
                <a:sym typeface="Wingdings"/>
              </a:rPr>
              <a:t>Performance</a:t>
            </a:r>
            <a:endParaRPr lang="en-US" sz="2000" dirty="0">
              <a:sym typeface="Wingdings"/>
            </a:endParaRPr>
          </a:p>
          <a:p>
            <a:pPr marL="0" indent="0" algn="ctr">
              <a:buFontTx/>
              <a:buNone/>
            </a:pPr>
            <a:r>
              <a:rPr lang="en-US" sz="2000" dirty="0" smtClean="0">
                <a:sym typeface="Wingdings"/>
              </a:rPr>
              <a:t>…</a:t>
            </a:r>
          </a:p>
          <a:p>
            <a:pPr marL="0" indent="0" algn="ctr">
              <a:buFontTx/>
              <a:buNone/>
            </a:pPr>
            <a:r>
              <a:rPr lang="en-US" sz="2000" dirty="0" smtClean="0">
                <a:sym typeface="Wingdings"/>
              </a:rPr>
              <a:t>STL</a:t>
            </a:r>
          </a:p>
          <a:p>
            <a:pPr marL="0" indent="0" algn="ctr">
              <a:buFontTx/>
              <a:buNone/>
            </a:pPr>
            <a:r>
              <a:rPr lang="en-US" sz="2000" dirty="0" smtClean="0">
                <a:sym typeface="Wingdings"/>
              </a:rPr>
              <a:t>MTL</a:t>
            </a:r>
          </a:p>
          <a:p>
            <a:pPr marL="0" indent="0" algn="ctr">
              <a:buFontTx/>
              <a:buNone/>
            </a:pPr>
            <a:r>
              <a:rPr lang="en-US" sz="2000" dirty="0" smtClean="0">
                <a:sym typeface="Wingdings"/>
              </a:rPr>
              <a:t>Numerous libraries,                           e.g. Boost</a:t>
            </a:r>
          </a:p>
          <a:p>
            <a:pPr marL="0" indent="0" algn="ctr">
              <a:buFontTx/>
              <a:buNone/>
            </a:pPr>
            <a:endParaRPr lang="en-US" sz="2000" dirty="0" smtClean="0">
              <a:sym typeface="Wingdings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347134" y="1467556"/>
            <a:ext cx="4184315" cy="508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u="sng" dirty="0">
                <a:sym typeface="Wingdings"/>
              </a:rPr>
              <a:t>Theory: </a:t>
            </a:r>
            <a:r>
              <a:rPr lang="en-US" b="1" u="sng" dirty="0">
                <a:sym typeface="Wingdings"/>
              </a:rPr>
              <a:t>Concepts</a:t>
            </a:r>
          </a:p>
          <a:p>
            <a:pPr marL="0" indent="0" algn="ctr">
              <a:buNone/>
            </a:pPr>
            <a:r>
              <a:rPr lang="en-US" sz="2000" i="1" dirty="0">
                <a:sym typeface="Wingdings"/>
              </a:rPr>
              <a:t>Safety</a:t>
            </a:r>
          </a:p>
          <a:p>
            <a:pPr marL="0" indent="0" algn="ctr">
              <a:buNone/>
            </a:pPr>
            <a:r>
              <a:rPr lang="en-US" sz="2000" dirty="0">
                <a:sym typeface="Wingdings"/>
              </a:rPr>
              <a:t>…</a:t>
            </a:r>
          </a:p>
          <a:p>
            <a:pPr marL="0" indent="0" algn="ctr">
              <a:buNone/>
            </a:pPr>
            <a:r>
              <a:rPr lang="en-US" sz="2000" dirty="0">
                <a:sym typeface="Wingdings"/>
              </a:rPr>
              <a:t>System F</a:t>
            </a:r>
            <a:r>
              <a:rPr lang="en-US" sz="2000" baseline="30000" dirty="0">
                <a:sym typeface="Wingdings"/>
              </a:rPr>
              <a:t>G</a:t>
            </a:r>
          </a:p>
          <a:p>
            <a:pPr marL="0" indent="0" algn="ctr">
              <a:buNone/>
            </a:pPr>
            <a:r>
              <a:rPr lang="en-US" sz="2000" dirty="0">
                <a:sym typeface="Wingdings"/>
              </a:rPr>
              <a:t>Institutions</a:t>
            </a:r>
          </a:p>
          <a:p>
            <a:pPr marL="0" indent="0" algn="ctr">
              <a:buNone/>
            </a:pPr>
            <a:r>
              <a:rPr lang="en-US" sz="2000" dirty="0">
                <a:sym typeface="Wingdings"/>
              </a:rPr>
              <a:t>Algebraic Specification Languages, e.g., </a:t>
            </a:r>
            <a:r>
              <a:rPr lang="en-US" sz="2000" dirty="0" err="1">
                <a:sym typeface="Wingdings"/>
              </a:rPr>
              <a:t>Tecton</a:t>
            </a:r>
            <a:endParaRPr lang="en-US" sz="2000" dirty="0">
              <a:sym typeface="Wingdings"/>
            </a:endParaRPr>
          </a:p>
          <a:p>
            <a:pPr marL="0" indent="0" algn="ctr">
              <a:buFontTx/>
              <a:buNone/>
            </a:pPr>
            <a:endParaRPr lang="en-US" sz="2000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42245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44444E-6 L -0.25017 0.0020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17" y="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4.07407E-6 L 0.25417 0.0020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708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889" y="107577"/>
            <a:ext cx="8720667" cy="1345867"/>
          </a:xfrm>
        </p:spPr>
        <p:txBody>
          <a:bodyPr/>
          <a:lstStyle/>
          <a:p>
            <a:r>
              <a:rPr lang="en-US" sz="5000" dirty="0" smtClean="0"/>
              <a:t>Name Uses in Restricted Scopes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677464" y="1453444"/>
            <a:ext cx="4105590" cy="5178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Palo Alto</a:t>
            </a:r>
            <a:r>
              <a:rPr lang="en-US" dirty="0" smtClean="0"/>
              <a:t>: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Constraints don’t have to introduce new declarations in the restricted scope.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Name binding matches expressions against constraints.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87686" y="1453444"/>
            <a:ext cx="4289778" cy="5178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 smtClean="0"/>
              <a:t>Pre-Frankfurt</a:t>
            </a:r>
            <a:r>
              <a:rPr lang="en-US" dirty="0" smtClean="0"/>
              <a:t>: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Constraints introduce substituted declarations in the restricted scope.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Name binding looks up declarations in restricted scopes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87686" y="4346222"/>
            <a:ext cx="3952600" cy="2286000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concept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&lt;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typename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P&gt; {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void </a:t>
            </a:r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f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oo(P);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500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template&lt;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typename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T&gt;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requires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C&lt;T&gt;</a:t>
            </a:r>
          </a:p>
          <a:p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// Adds: void foo(T);</a:t>
            </a:r>
            <a:endParaRPr lang="en-US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oid </a:t>
            </a:r>
            <a:r>
              <a:rPr lang="en-US" b="1" dirty="0" err="1" smtClean="0">
                <a:solidFill>
                  <a:schemeClr val="tx1"/>
                </a:solidFill>
                <a:latin typeface="Courier"/>
                <a:cs typeface="Courier"/>
              </a:rPr>
              <a:t>func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(T a) {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foo</a:t>
            </a:r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a)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;}</a:t>
            </a: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endParaRPr lang="en-US" sz="2000" dirty="0" smtClean="0">
              <a:solidFill>
                <a:schemeClr val="tx1"/>
              </a:solidFill>
              <a:latin typeface="Courier"/>
              <a:cs typeface="Courier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830454" y="4346222"/>
            <a:ext cx="3952600" cy="2286000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concept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&lt;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typename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P&gt; =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requires (P a) {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foo(a)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; 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};</a:t>
            </a:r>
          </a:p>
          <a:p>
            <a:endParaRPr lang="en-US" sz="500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template&lt;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typename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T&gt;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requires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C&lt;T&gt;</a:t>
            </a:r>
          </a:p>
          <a:p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// To Match: foo(a)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void </a:t>
            </a:r>
            <a:r>
              <a:rPr lang="en-US" b="1" dirty="0" err="1" smtClean="0">
                <a:solidFill>
                  <a:schemeClr val="tx1"/>
                </a:solidFill>
                <a:latin typeface="Courier"/>
                <a:cs typeface="Courier"/>
              </a:rPr>
              <a:t>func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(T a) {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foo</a:t>
            </a:r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a)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;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}</a:t>
            </a: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endParaRPr lang="en-US" sz="2000" dirty="0" smtClean="0">
              <a:solidFill>
                <a:schemeClr val="tx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39220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889" y="107577"/>
            <a:ext cx="8720667" cy="1345867"/>
          </a:xfrm>
        </p:spPr>
        <p:txBody>
          <a:bodyPr/>
          <a:lstStyle/>
          <a:p>
            <a:r>
              <a:rPr lang="en-US" sz="5000" dirty="0" smtClean="0"/>
              <a:t>Name Uses in Restricted Scopes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677464" y="1453444"/>
            <a:ext cx="4105590" cy="5178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Palo Alto</a:t>
            </a:r>
            <a:r>
              <a:rPr lang="en-US" dirty="0" smtClean="0"/>
              <a:t>: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Declarations matching constraints shadow those in outer scope---</a:t>
            </a:r>
            <a:r>
              <a:rPr lang="en-US" sz="2200" i="1" dirty="0" smtClean="0"/>
              <a:t>implicitly</a:t>
            </a:r>
            <a:r>
              <a:rPr lang="en-US" sz="2200" dirty="0" smtClean="0"/>
              <a:t>.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Expression validation is not yet specified.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87686" y="1453444"/>
            <a:ext cx="4289778" cy="5178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 smtClean="0"/>
              <a:t>Pre-Frankfurt</a:t>
            </a:r>
            <a:r>
              <a:rPr lang="en-US" dirty="0" smtClean="0"/>
              <a:t>: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Names in constraints shadow names in outer scope.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87686" y="4346222"/>
            <a:ext cx="3952600" cy="2286000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concept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&lt;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typename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P&gt; {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void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oo(P);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500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template&lt;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typename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T&gt;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requires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C&lt;T&gt;</a:t>
            </a:r>
          </a:p>
          <a:p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// Adds: void foo(T);</a:t>
            </a:r>
            <a:endParaRPr lang="en-US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oid </a:t>
            </a:r>
            <a:r>
              <a:rPr lang="en-US" b="1" dirty="0" err="1" smtClean="0">
                <a:solidFill>
                  <a:schemeClr val="tx1"/>
                </a:solidFill>
                <a:latin typeface="Courier"/>
                <a:cs typeface="Courier"/>
              </a:rPr>
              <a:t>func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(T a) { foo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a);}</a:t>
            </a: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endParaRPr lang="en-US" sz="2000" dirty="0" smtClean="0">
              <a:solidFill>
                <a:schemeClr val="tx1"/>
              </a:solidFill>
              <a:latin typeface="Courier"/>
              <a:cs typeface="Courier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830454" y="4346222"/>
            <a:ext cx="3952600" cy="2286000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concept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&lt;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typename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P&gt; =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requires (P a) { foo(a); 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};</a:t>
            </a:r>
          </a:p>
          <a:p>
            <a:endParaRPr lang="en-US" sz="500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template&lt;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typename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T&gt;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requires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C&lt;T&gt;</a:t>
            </a:r>
          </a:p>
          <a:p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// To Match: foo(a)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void </a:t>
            </a:r>
            <a:r>
              <a:rPr lang="en-US" b="1" dirty="0" err="1" smtClean="0">
                <a:solidFill>
                  <a:schemeClr val="tx1"/>
                </a:solidFill>
                <a:latin typeface="Courier"/>
                <a:cs typeface="Courier"/>
              </a:rPr>
              <a:t>func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(T a) { foo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a)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;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}</a:t>
            </a: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endParaRPr lang="en-US" sz="2000" dirty="0" smtClean="0">
              <a:solidFill>
                <a:schemeClr val="tx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100653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74090"/>
          </a:xfrm>
        </p:spPr>
        <p:txBody>
          <a:bodyPr/>
          <a:lstStyle/>
          <a:p>
            <a:r>
              <a:rPr lang="en-US" sz="5000" dirty="0" smtClean="0"/>
              <a:t>Outline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81667"/>
            <a:ext cx="8395368" cy="5051777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Problem Statement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Error detection and diagnosis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Designing concepts for C++: A historical outline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rgbClr val="7F7F7F"/>
                </a:solidFill>
                <a:sym typeface="Wingdings"/>
              </a:rPr>
              <a:t>Concepts: Definition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From algorithms to concepts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The components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rgbClr val="7F7F7F"/>
                </a:solidFill>
                <a:sym typeface="Wingdings"/>
              </a:rPr>
              <a:t>ConceptClang: Implementation Structure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ym typeface="Wingdings"/>
              </a:rPr>
              <a:t>Theoretical Contributions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ym typeface="Wingdings"/>
              </a:rPr>
              <a:t>Name binding framework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ym typeface="Wingdings"/>
              </a:rPr>
              <a:t>Weak hiding, a new scoping rule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ym typeface="Wingdings"/>
              </a:rPr>
              <a:t>Structure opening archetypes, or extensible structures for free 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ym typeface="Wingdings"/>
              </a:rPr>
              <a:t>A comparative study of the design space of C++ concepts</a:t>
            </a:r>
          </a:p>
        </p:txBody>
      </p:sp>
    </p:spTree>
    <p:extLst>
      <p:ext uri="{BB962C8B-B14F-4D97-AF65-F5344CB8AC3E}">
        <p14:creationId xmlns:p14="http://schemas.microsoft.com/office/powerpoint/2010/main" val="157247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Name Binding Framework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  <a:solidFill>
            <a:srgbClr val="FFFFFF"/>
          </a:solidFill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 smtClean="0"/>
              <a:t>Name binding matches </a:t>
            </a:r>
            <a:r>
              <a:rPr lang="en-US" i="1" dirty="0" smtClean="0"/>
              <a:t>references</a:t>
            </a:r>
            <a:r>
              <a:rPr lang="en-US" dirty="0" smtClean="0"/>
              <a:t>  to </a:t>
            </a:r>
            <a:r>
              <a:rPr lang="en-US" i="1" dirty="0" smtClean="0"/>
              <a:t>declarations</a:t>
            </a:r>
            <a:r>
              <a:rPr lang="en-US" dirty="0" smtClean="0"/>
              <a:t>,            based on </a:t>
            </a:r>
            <a:r>
              <a:rPr lang="en-US" i="1" dirty="0" smtClean="0"/>
              <a:t>scoping rules</a:t>
            </a:r>
            <a:endParaRPr lang="en-US" dirty="0"/>
          </a:p>
          <a:p>
            <a:pPr lvl="1">
              <a:buFont typeface="Arial"/>
              <a:buChar char="•"/>
            </a:pPr>
            <a:r>
              <a:rPr lang="en-US" dirty="0"/>
              <a:t>d</a:t>
            </a:r>
            <a:r>
              <a:rPr lang="en-US" dirty="0" smtClean="0"/>
              <a:t>efined by the language.</a:t>
            </a:r>
          </a:p>
          <a:p>
            <a:pPr>
              <a:buFont typeface="Arial"/>
              <a:buChar char="•"/>
            </a:pPr>
            <a:r>
              <a:rPr lang="en-US" dirty="0" smtClean="0"/>
              <a:t>Abstract from the fundamental notions                                    of </a:t>
            </a:r>
            <a:r>
              <a:rPr lang="en-US" i="1" dirty="0" smtClean="0"/>
              <a:t>references</a:t>
            </a:r>
            <a:r>
              <a:rPr lang="en-US" dirty="0" smtClean="0"/>
              <a:t>, </a:t>
            </a:r>
            <a:r>
              <a:rPr lang="en-US" i="1" dirty="0" smtClean="0"/>
              <a:t>declarations</a:t>
            </a:r>
            <a:r>
              <a:rPr lang="en-US" dirty="0" smtClean="0"/>
              <a:t> and </a:t>
            </a:r>
            <a:r>
              <a:rPr lang="en-US" i="1" dirty="0" smtClean="0"/>
              <a:t>scopes</a:t>
            </a:r>
            <a:r>
              <a:rPr lang="en-US" dirty="0" smtClean="0"/>
              <a:t>.</a:t>
            </a:r>
          </a:p>
          <a:p>
            <a:pPr>
              <a:buFont typeface="Arial"/>
              <a:buChar char="•"/>
            </a:pPr>
            <a:r>
              <a:rPr lang="en-US" dirty="0" smtClean="0"/>
              <a:t>Understand and specify name binding                                       in terms of:</a:t>
            </a:r>
          </a:p>
          <a:p>
            <a:pPr lvl="1">
              <a:buFont typeface="Arial"/>
              <a:buChar char="•"/>
            </a:pPr>
            <a:r>
              <a:rPr lang="en-US" dirty="0"/>
              <a:t>s</a:t>
            </a:r>
            <a:r>
              <a:rPr lang="en-US" dirty="0" smtClean="0"/>
              <a:t>cope </a:t>
            </a:r>
            <a:r>
              <a:rPr lang="en-US" dirty="0" err="1" smtClean="0"/>
              <a:t>combinators</a:t>
            </a:r>
            <a:r>
              <a:rPr lang="en-US" dirty="0" smtClean="0"/>
              <a:t>, and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a </a:t>
            </a:r>
            <a:r>
              <a:rPr lang="en-US" b="1" dirty="0" smtClean="0">
                <a:solidFill>
                  <a:srgbClr val="800000"/>
                </a:solidFill>
                <a:latin typeface="Courier"/>
                <a:cs typeface="Courier"/>
              </a:rPr>
              <a:t>Language</a:t>
            </a:r>
            <a:r>
              <a:rPr lang="en-US" dirty="0" smtClean="0"/>
              <a:t> concept.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085601" y="2369493"/>
            <a:ext cx="2629866" cy="3031932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void foo();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namespace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{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void foo(</a:t>
            </a:r>
            <a:r>
              <a:rPr lang="en-US" dirty="0" err="1">
                <a:solidFill>
                  <a:schemeClr val="tx1"/>
                </a:solidFill>
                <a:latin typeface="Courier"/>
                <a:cs typeface="Courier"/>
              </a:rPr>
              <a:t>int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oid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test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using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: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:foo;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foo(); 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2000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26201" y="4723564"/>
            <a:ext cx="951567" cy="259222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71870" y="4387383"/>
            <a:ext cx="2180686" cy="67733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56156" y="2454158"/>
            <a:ext cx="2437511" cy="281373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452556" y="4373275"/>
            <a:ext cx="550333" cy="272553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test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271870" y="3289671"/>
            <a:ext cx="2180686" cy="349822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113889" y="2454158"/>
            <a:ext cx="479778" cy="295242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::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452556" y="3289671"/>
            <a:ext cx="550333" cy="272553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56" y="5699798"/>
            <a:ext cx="1962554" cy="356828"/>
          </a:xfrm>
          <a:prstGeom prst="rect">
            <a:avLst/>
          </a:prstGeom>
          <a:solidFill>
            <a:srgbClr val="CCFFCC"/>
          </a:solidFill>
          <a:ln w="25400">
            <a:solidFill>
              <a:srgbClr val="008000"/>
            </a:solidFill>
          </a:ln>
        </p:spPr>
      </p:pic>
    </p:spTree>
    <p:extLst>
      <p:ext uri="{BB962C8B-B14F-4D97-AF65-F5344CB8AC3E}">
        <p14:creationId xmlns:p14="http://schemas.microsoft.com/office/powerpoint/2010/main" val="8476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Name Binding Framework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  <a:solidFill>
            <a:srgbClr val="FFFFFF"/>
          </a:solidFill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 smtClean="0"/>
              <a:t>The scope </a:t>
            </a:r>
            <a:r>
              <a:rPr lang="en-US" dirty="0" err="1" smtClean="0"/>
              <a:t>combinators</a:t>
            </a:r>
            <a:r>
              <a:rPr lang="en-US" dirty="0"/>
              <a:t> </a:t>
            </a:r>
            <a:r>
              <a:rPr lang="en-US" dirty="0" smtClean="0"/>
              <a:t>allow to express scoping rules.</a:t>
            </a:r>
          </a:p>
          <a:p>
            <a:pPr>
              <a:buFont typeface="Arial"/>
              <a:buChar char="•"/>
            </a:pPr>
            <a:r>
              <a:rPr lang="en-US" dirty="0" smtClean="0"/>
              <a:t>The </a:t>
            </a:r>
            <a:r>
              <a:rPr lang="en-US" b="1" dirty="0" smtClean="0">
                <a:solidFill>
                  <a:srgbClr val="800000"/>
                </a:solidFill>
                <a:latin typeface="Courier"/>
                <a:cs typeface="Courier"/>
              </a:rPr>
              <a:t>Language</a:t>
            </a:r>
            <a:r>
              <a:rPr lang="en-US" dirty="0" smtClean="0"/>
              <a:t> concept encapsulates                                    other salient properties: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How a declaration </a:t>
            </a:r>
            <a:r>
              <a:rPr lang="en-US" b="1" dirty="0" smtClean="0"/>
              <a:t>matches</a:t>
            </a:r>
            <a:r>
              <a:rPr lang="en-US" dirty="0" smtClean="0"/>
              <a:t> a reference.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How to </a:t>
            </a:r>
            <a:r>
              <a:rPr lang="en-US" b="1" dirty="0" smtClean="0"/>
              <a:t>select a best viable </a:t>
            </a:r>
            <a:r>
              <a:rPr lang="en-US" dirty="0" smtClean="0"/>
              <a:t>declaration.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How to interpret </a:t>
            </a:r>
            <a:r>
              <a:rPr lang="en-US" b="1" dirty="0" smtClean="0"/>
              <a:t>ambiguity</a:t>
            </a:r>
            <a:r>
              <a:rPr lang="en-US" dirty="0" smtClean="0"/>
              <a:t>.</a:t>
            </a:r>
          </a:p>
          <a:p>
            <a:pPr>
              <a:buFont typeface="Arial"/>
              <a:buChar char="•"/>
            </a:pPr>
            <a:r>
              <a:rPr lang="en-US" dirty="0" smtClean="0"/>
              <a:t>Example: </a:t>
            </a:r>
          </a:p>
          <a:p>
            <a:pPr lvl="1">
              <a:buFont typeface="Arial"/>
              <a:buChar char="•"/>
            </a:pPr>
            <a:r>
              <a:rPr lang="en-US" dirty="0" smtClean="0">
                <a:latin typeface="Courier"/>
                <a:cs typeface="Courier"/>
              </a:rPr>
              <a:t>foo(</a:t>
            </a:r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)</a:t>
            </a:r>
            <a:r>
              <a:rPr lang="en-US" b="1" dirty="0" smtClean="0"/>
              <a:t> matches</a:t>
            </a:r>
            <a:r>
              <a:rPr lang="en-US" dirty="0" smtClean="0"/>
              <a:t> but is </a:t>
            </a:r>
            <a:r>
              <a:rPr lang="en-US" b="1" dirty="0" smtClean="0"/>
              <a:t>not viable</a:t>
            </a:r>
            <a:r>
              <a:rPr lang="en-US" dirty="0" smtClean="0"/>
              <a:t>.</a:t>
            </a:r>
          </a:p>
          <a:p>
            <a:pPr lvl="1">
              <a:buFont typeface="Arial"/>
              <a:buChar char="•"/>
            </a:pPr>
            <a:r>
              <a:rPr lang="en-US" dirty="0">
                <a:latin typeface="Courier"/>
                <a:cs typeface="Courier"/>
              </a:rPr>
              <a:t>f</a:t>
            </a:r>
            <a:r>
              <a:rPr lang="en-US" dirty="0" smtClean="0">
                <a:latin typeface="Courier"/>
                <a:cs typeface="Courier"/>
              </a:rPr>
              <a:t>oo()</a:t>
            </a:r>
            <a:r>
              <a:rPr lang="en-US" b="1" dirty="0" smtClean="0"/>
              <a:t> matches</a:t>
            </a:r>
            <a:r>
              <a:rPr lang="en-US" dirty="0" smtClean="0"/>
              <a:t> and is </a:t>
            </a:r>
            <a:r>
              <a:rPr lang="en-US" b="1" dirty="0" smtClean="0"/>
              <a:t>viable</a:t>
            </a:r>
            <a:r>
              <a:rPr lang="en-US" dirty="0" smtClean="0"/>
              <a:t>.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Call fails.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085601" y="2369493"/>
            <a:ext cx="2629866" cy="3031932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void foo();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namespace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{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void foo(</a:t>
            </a:r>
            <a:r>
              <a:rPr lang="en-US" dirty="0" err="1">
                <a:solidFill>
                  <a:schemeClr val="tx1"/>
                </a:solidFill>
                <a:latin typeface="Courier"/>
                <a:cs typeface="Courier"/>
              </a:rPr>
              <a:t>int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oid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test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using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: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:foo;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foo(); 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2000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26201" y="4723564"/>
            <a:ext cx="951567" cy="259222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71870" y="4387383"/>
            <a:ext cx="2180686" cy="677331"/>
          </a:xfrm>
          <a:prstGeom prst="rect">
            <a:avLst/>
          </a:prstGeom>
          <a:noFill/>
          <a:ln w="9525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56156" y="2454158"/>
            <a:ext cx="2437511" cy="2813731"/>
          </a:xfrm>
          <a:prstGeom prst="rect">
            <a:avLst/>
          </a:prstGeom>
          <a:noFill/>
          <a:ln w="9525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452556" y="4373275"/>
            <a:ext cx="550333" cy="272553"/>
          </a:xfrm>
          <a:prstGeom prst="rect">
            <a:avLst/>
          </a:prstGeom>
          <a:solidFill>
            <a:srgbClr val="000090"/>
          </a:solidFill>
          <a:ln w="9525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test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271870" y="3289671"/>
            <a:ext cx="2180686" cy="349822"/>
          </a:xfrm>
          <a:prstGeom prst="rect">
            <a:avLst/>
          </a:prstGeom>
          <a:noFill/>
          <a:ln w="9525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113889" y="2454158"/>
            <a:ext cx="479778" cy="295242"/>
          </a:xfrm>
          <a:prstGeom prst="rect">
            <a:avLst/>
          </a:prstGeom>
          <a:solidFill>
            <a:srgbClr val="000090"/>
          </a:solidFill>
          <a:ln w="9525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::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452556" y="3289671"/>
            <a:ext cx="550333" cy="272553"/>
          </a:xfrm>
          <a:prstGeom prst="rect">
            <a:avLst/>
          </a:prstGeom>
          <a:solidFill>
            <a:srgbClr val="000090"/>
          </a:solidFill>
          <a:ln w="9525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56" y="5699798"/>
            <a:ext cx="1962554" cy="356828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</p:pic>
    </p:spTree>
    <p:extLst>
      <p:ext uri="{BB962C8B-B14F-4D97-AF65-F5344CB8AC3E}">
        <p14:creationId xmlns:p14="http://schemas.microsoft.com/office/powerpoint/2010/main" val="786332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The </a:t>
            </a:r>
            <a:r>
              <a:rPr lang="en-US" sz="5000" dirty="0" err="1"/>
              <a:t>C</a:t>
            </a:r>
            <a:r>
              <a:rPr lang="en-US" sz="5000" dirty="0" err="1" smtClean="0"/>
              <a:t>ombinators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491919" cy="4896898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402336" indent="-402336">
              <a:spcBef>
                <a:spcPts val="2000"/>
              </a:spcBef>
              <a:buFont typeface="Arial"/>
              <a:buChar char="•"/>
            </a:pPr>
            <a:r>
              <a:rPr lang="en-US" b="1" i="1" dirty="0">
                <a:solidFill>
                  <a:srgbClr val="000000"/>
                </a:solidFill>
              </a:rPr>
              <a:t>Hiding</a:t>
            </a:r>
            <a:r>
              <a:rPr lang="en-US" dirty="0">
                <a:solidFill>
                  <a:srgbClr val="000000"/>
                </a:solidFill>
              </a:rPr>
              <a:t>: 				</a:t>
            </a:r>
            <a:endParaRPr lang="en-US" b="1" dirty="0">
              <a:solidFill>
                <a:srgbClr val="000000"/>
              </a:solidFill>
              <a:latin typeface="Courier"/>
              <a:cs typeface="Courier"/>
            </a:endParaRPr>
          </a:p>
          <a:p>
            <a:pPr marL="804672" lvl="1" indent="-402336">
              <a:spcBef>
                <a:spcPts val="600"/>
              </a:spcBef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Commonly known as </a:t>
            </a:r>
            <a:r>
              <a:rPr lang="en-US" sz="2000" dirty="0" smtClean="0">
                <a:solidFill>
                  <a:srgbClr val="000000"/>
                </a:solidFill>
              </a:rPr>
              <a:t>“</a:t>
            </a:r>
            <a:r>
              <a:rPr lang="en-US" sz="2000" i="1" dirty="0">
                <a:solidFill>
                  <a:srgbClr val="000000"/>
                </a:solidFill>
              </a:rPr>
              <a:t>shadowing</a:t>
            </a:r>
            <a:r>
              <a:rPr lang="en-US" sz="2000" dirty="0">
                <a:solidFill>
                  <a:srgbClr val="000000"/>
                </a:solidFill>
              </a:rPr>
              <a:t>”</a:t>
            </a:r>
            <a:r>
              <a:rPr lang="en-US" sz="2000" dirty="0" smtClean="0">
                <a:solidFill>
                  <a:srgbClr val="000000"/>
                </a:solidFill>
              </a:rPr>
              <a:t>.</a:t>
            </a:r>
            <a:endParaRPr lang="en-US" sz="500" dirty="0" smtClean="0">
              <a:solidFill>
                <a:srgbClr val="000000"/>
              </a:solidFill>
            </a:endParaRPr>
          </a:p>
          <a:p>
            <a:pPr marL="402336" indent="-402336">
              <a:spcBef>
                <a:spcPts val="2000"/>
              </a:spcBef>
              <a:buFont typeface="Arial"/>
              <a:buChar char="•"/>
            </a:pPr>
            <a:r>
              <a:rPr lang="en-US" b="1" i="1" dirty="0" smtClean="0">
                <a:solidFill>
                  <a:srgbClr val="000000"/>
                </a:solidFill>
              </a:rPr>
              <a:t>Merging</a:t>
            </a:r>
            <a:r>
              <a:rPr lang="en-US" dirty="0">
                <a:solidFill>
                  <a:srgbClr val="000000"/>
                </a:solidFill>
              </a:rPr>
              <a:t>: 			</a:t>
            </a:r>
            <a:endParaRPr lang="en-US" b="1" dirty="0">
              <a:solidFill>
                <a:srgbClr val="000000"/>
              </a:solidFill>
              <a:latin typeface="Courier"/>
              <a:cs typeface="Courier"/>
            </a:endParaRPr>
          </a:p>
          <a:p>
            <a:pPr marL="804672" lvl="1" indent="-402336">
              <a:spcBef>
                <a:spcPts val="600"/>
              </a:spcBef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Usually the alternative </a:t>
            </a:r>
            <a:r>
              <a:rPr lang="en-US" sz="2000" dirty="0" smtClean="0">
                <a:solidFill>
                  <a:srgbClr val="000000"/>
                </a:solidFill>
              </a:rPr>
              <a:t>to </a:t>
            </a:r>
            <a:r>
              <a:rPr lang="en-US" sz="2000" dirty="0">
                <a:solidFill>
                  <a:srgbClr val="000000"/>
                </a:solidFill>
              </a:rPr>
              <a:t>“</a:t>
            </a:r>
            <a:r>
              <a:rPr lang="en-US" sz="2000" i="1" dirty="0">
                <a:solidFill>
                  <a:srgbClr val="000000"/>
                </a:solidFill>
              </a:rPr>
              <a:t>shadowing</a:t>
            </a:r>
            <a:r>
              <a:rPr lang="en-US" sz="2000" dirty="0" smtClean="0">
                <a:solidFill>
                  <a:srgbClr val="000000"/>
                </a:solidFill>
              </a:rPr>
              <a:t>” (e.g. module imports).</a:t>
            </a:r>
            <a:endParaRPr lang="en-US" sz="500" dirty="0" smtClean="0">
              <a:solidFill>
                <a:srgbClr val="000000"/>
              </a:solidFill>
            </a:endParaRPr>
          </a:p>
          <a:p>
            <a:pPr marL="402336" indent="-402336">
              <a:spcBef>
                <a:spcPts val="2000"/>
              </a:spcBef>
              <a:buFont typeface="Arial"/>
              <a:buChar char="•"/>
            </a:pPr>
            <a:r>
              <a:rPr lang="en-US" b="1" i="1" dirty="0" smtClean="0">
                <a:solidFill>
                  <a:srgbClr val="000000"/>
                </a:solidFill>
              </a:rPr>
              <a:t>Opening</a:t>
            </a:r>
            <a:r>
              <a:rPr lang="en-US" dirty="0">
                <a:solidFill>
                  <a:srgbClr val="000000"/>
                </a:solidFill>
              </a:rPr>
              <a:t>: 			</a:t>
            </a:r>
            <a:endParaRPr lang="en-US" b="1" dirty="0">
              <a:solidFill>
                <a:srgbClr val="000000"/>
              </a:solidFill>
              <a:latin typeface="Courier"/>
              <a:cs typeface="Courier"/>
            </a:endParaRPr>
          </a:p>
          <a:p>
            <a:pPr marL="804672" lvl="1" indent="-402336">
              <a:spcBef>
                <a:spcPts val="600"/>
              </a:spcBef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[New name]		</a:t>
            </a:r>
            <a:r>
              <a:rPr lang="en-US" sz="2000" dirty="0" smtClean="0">
                <a:solidFill>
                  <a:srgbClr val="000000"/>
                </a:solidFill>
              </a:rPr>
              <a:t>		Necessary </a:t>
            </a:r>
            <a:r>
              <a:rPr lang="en-US" sz="2000" dirty="0">
                <a:solidFill>
                  <a:srgbClr val="000000"/>
                </a:solidFill>
              </a:rPr>
              <a:t>to describe ADL.</a:t>
            </a:r>
          </a:p>
          <a:p>
            <a:pPr marL="804672" lvl="1" indent="-402336">
              <a:spcBef>
                <a:spcPts val="600"/>
              </a:spcBef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 				</a:t>
            </a:r>
            <a:r>
              <a:rPr lang="en-US" sz="2000" dirty="0" smtClean="0">
                <a:solidFill>
                  <a:srgbClr val="000000"/>
                </a:solidFill>
              </a:rPr>
              <a:t>			A </a:t>
            </a:r>
            <a:r>
              <a:rPr lang="en-US" sz="2000" dirty="0">
                <a:solidFill>
                  <a:srgbClr val="000000"/>
                </a:solidFill>
              </a:rPr>
              <a:t>dual of  </a:t>
            </a:r>
            <a:r>
              <a:rPr lang="en-US" sz="2000" i="1" dirty="0">
                <a:solidFill>
                  <a:srgbClr val="000000"/>
                </a:solidFill>
              </a:rPr>
              <a:t>hiding</a:t>
            </a:r>
            <a:r>
              <a:rPr lang="en-US" sz="2000" dirty="0">
                <a:solidFill>
                  <a:srgbClr val="000000"/>
                </a:solidFill>
              </a:rPr>
              <a:t>. </a:t>
            </a:r>
            <a:endParaRPr lang="en-US" sz="500" dirty="0">
              <a:solidFill>
                <a:srgbClr val="000000"/>
              </a:solidFill>
            </a:endParaRPr>
          </a:p>
          <a:p>
            <a:pPr marL="402336" indent="-402336">
              <a:spcBef>
                <a:spcPts val="2000"/>
              </a:spcBef>
              <a:buFont typeface="Arial"/>
              <a:buChar char="•"/>
            </a:pPr>
            <a:r>
              <a:rPr lang="en-US" b="1" i="1" dirty="0">
                <a:solidFill>
                  <a:srgbClr val="000000"/>
                </a:solidFill>
              </a:rPr>
              <a:t>Weak Hiding</a:t>
            </a:r>
            <a:r>
              <a:rPr lang="en-US" dirty="0">
                <a:solidFill>
                  <a:srgbClr val="000000"/>
                </a:solidFill>
              </a:rPr>
              <a:t>: 		</a:t>
            </a:r>
            <a:endParaRPr lang="en-US" b="1" dirty="0">
              <a:solidFill>
                <a:srgbClr val="000000"/>
              </a:solidFill>
              <a:latin typeface="Courier"/>
              <a:cs typeface="Courier"/>
            </a:endParaRPr>
          </a:p>
          <a:p>
            <a:pPr marL="804672" lvl="1" indent="-402336">
              <a:spcBef>
                <a:spcPts val="600"/>
              </a:spcBef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[New rule]		</a:t>
            </a:r>
            <a:r>
              <a:rPr lang="en-US" sz="2000" dirty="0" smtClean="0">
                <a:solidFill>
                  <a:srgbClr val="000000"/>
                </a:solidFill>
              </a:rPr>
              <a:t>		Necessary </a:t>
            </a:r>
            <a:r>
              <a:rPr lang="en-US" sz="2000" dirty="0">
                <a:solidFill>
                  <a:srgbClr val="000000"/>
                </a:solidFill>
              </a:rPr>
              <a:t>for (C++) concepts.</a:t>
            </a:r>
          </a:p>
          <a:p>
            <a:pPr marL="804672" lvl="1" indent="-402336">
              <a:spcBef>
                <a:spcPts val="600"/>
              </a:spcBef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 				</a:t>
            </a:r>
            <a:r>
              <a:rPr lang="en-US" sz="2000" dirty="0" smtClean="0">
                <a:solidFill>
                  <a:srgbClr val="000000"/>
                </a:solidFill>
              </a:rPr>
              <a:t>			A </a:t>
            </a:r>
            <a:r>
              <a:rPr lang="en-US" sz="2000" dirty="0">
                <a:solidFill>
                  <a:srgbClr val="000000"/>
                </a:solidFill>
              </a:rPr>
              <a:t>sweet middle between </a:t>
            </a:r>
            <a:r>
              <a:rPr lang="en-US" sz="2000" i="1" dirty="0">
                <a:solidFill>
                  <a:srgbClr val="000000"/>
                </a:solidFill>
              </a:rPr>
              <a:t>hiding</a:t>
            </a:r>
            <a:r>
              <a:rPr lang="en-US" sz="2000" dirty="0">
                <a:solidFill>
                  <a:srgbClr val="000000"/>
                </a:solidFill>
              </a:rPr>
              <a:t> and merging.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645" y="1544803"/>
            <a:ext cx="338666" cy="338666"/>
          </a:xfrm>
          <a:prstGeom prst="rect">
            <a:avLst/>
          </a:prstGeom>
          <a:solidFill>
            <a:srgbClr val="CCFFCC"/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7048" y="2532900"/>
            <a:ext cx="775266" cy="310106"/>
          </a:xfrm>
          <a:prstGeom prst="rect">
            <a:avLst/>
          </a:prstGeom>
          <a:solidFill>
            <a:srgbClr val="CCFFCC"/>
          </a:solidFill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1312" y="4949290"/>
            <a:ext cx="507492" cy="338328"/>
          </a:xfrm>
          <a:prstGeom prst="rect">
            <a:avLst/>
          </a:prstGeom>
          <a:solidFill>
            <a:srgbClr val="CCFFCC"/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93645" y="3575389"/>
            <a:ext cx="301036" cy="338666"/>
          </a:xfrm>
          <a:prstGeom prst="rect">
            <a:avLst/>
          </a:prstGeom>
          <a:solidFill>
            <a:srgbClr val="CCFFCC"/>
          </a:solidFill>
        </p:spPr>
      </p:pic>
    </p:spTree>
    <p:extLst>
      <p:ext uri="{BB962C8B-B14F-4D97-AF65-F5344CB8AC3E}">
        <p14:creationId xmlns:p14="http://schemas.microsoft.com/office/powerpoint/2010/main" val="101625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626145" y="2177506"/>
            <a:ext cx="7394223" cy="644716"/>
          </a:xfrm>
          <a:prstGeom prst="rect">
            <a:avLst/>
          </a:prstGeom>
          <a:solidFill>
            <a:srgbClr val="F3FFFF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26145" y="3539418"/>
            <a:ext cx="7394223" cy="2580444"/>
          </a:xfrm>
          <a:prstGeom prst="rect">
            <a:avLst/>
          </a:prstGeom>
          <a:solidFill>
            <a:srgbClr val="F3FFFF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The </a:t>
            </a:r>
            <a:r>
              <a:rPr lang="en-US" sz="5000" dirty="0" err="1"/>
              <a:t>C</a:t>
            </a:r>
            <a:r>
              <a:rPr lang="en-US" sz="5000" dirty="0" err="1" smtClean="0"/>
              <a:t>ombinators</a:t>
            </a:r>
            <a:endParaRPr lang="en-US" sz="5000" dirty="0"/>
          </a:p>
        </p:txBody>
      </p:sp>
      <p:sp>
        <p:nvSpPr>
          <p:cNvPr id="6" name="Rectangle 5"/>
          <p:cNvSpPr/>
          <p:nvPr/>
        </p:nvSpPr>
        <p:spPr>
          <a:xfrm>
            <a:off x="640258" y="4142180"/>
            <a:ext cx="7784078" cy="887334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1677" y="3145356"/>
            <a:ext cx="5238691" cy="394062"/>
          </a:xfrm>
          <a:prstGeom prst="rect">
            <a:avLst/>
          </a:prstGeom>
          <a:solidFill>
            <a:srgbClr val="CCFFCC"/>
          </a:solidFill>
          <a:ln w="9525">
            <a:solidFill>
              <a:srgbClr val="008000"/>
            </a:solidFill>
          </a:ln>
        </p:spPr>
      </p:pic>
      <p:sp>
        <p:nvSpPr>
          <p:cNvPr id="8" name="Rounded Rectangular Callout 7"/>
          <p:cNvSpPr/>
          <p:nvPr/>
        </p:nvSpPr>
        <p:spPr>
          <a:xfrm>
            <a:off x="239889" y="5774350"/>
            <a:ext cx="4057090" cy="857872"/>
          </a:xfrm>
          <a:prstGeom prst="wedgeRoundRectCallout">
            <a:avLst>
              <a:gd name="adj1" fmla="val 18323"/>
              <a:gd name="adj2" fmla="val -48384"/>
              <a:gd name="adj3" fmla="val 16667"/>
            </a:avLst>
          </a:prstGeom>
          <a:solidFill>
            <a:srgbClr val="A9D6FF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Special cases of </a:t>
            </a:r>
          </a:p>
          <a:p>
            <a:pPr algn="ctr"/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a “</a:t>
            </a:r>
            <a:r>
              <a:rPr lang="en-US" sz="2400" b="1" i="1" dirty="0" smtClean="0">
                <a:solidFill>
                  <a:schemeClr val="tx1"/>
                </a:solidFill>
                <a:cs typeface="Courier"/>
              </a:rPr>
              <a:t>conditional</a:t>
            </a:r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” </a:t>
            </a:r>
            <a:r>
              <a:rPr lang="en-US" sz="2400" b="1" dirty="0" err="1" smtClean="0">
                <a:solidFill>
                  <a:schemeClr val="tx1"/>
                </a:solidFill>
                <a:cs typeface="Courier"/>
              </a:rPr>
              <a:t>combinator</a:t>
            </a:r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 </a:t>
            </a:r>
            <a:endParaRPr lang="en-US" sz="2400" b="1" dirty="0">
              <a:solidFill>
                <a:schemeClr val="tx1"/>
              </a:solidFill>
              <a:cs typeface="Courier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146" y="3154582"/>
            <a:ext cx="2099089" cy="384836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154" y="4156290"/>
            <a:ext cx="7034404" cy="434222"/>
          </a:xfrm>
          <a:prstGeom prst="rect">
            <a:avLst/>
          </a:prstGeom>
          <a:ln w="25400">
            <a:noFill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230" y="3685191"/>
            <a:ext cx="5438716" cy="409366"/>
          </a:xfrm>
          <a:prstGeom prst="rect">
            <a:avLst/>
          </a:prstGeom>
          <a:ln w="25400"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154" y="5045919"/>
            <a:ext cx="6723959" cy="909389"/>
          </a:xfrm>
          <a:prstGeom prst="rect">
            <a:avLst/>
          </a:prstGeom>
          <a:ln w="25400">
            <a:noFill/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6155" y="4615248"/>
            <a:ext cx="6346312" cy="403856"/>
          </a:xfrm>
          <a:prstGeom prst="rect">
            <a:avLst/>
          </a:prstGeom>
          <a:ln w="25400">
            <a:noFill/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6146" y="1684783"/>
            <a:ext cx="7394222" cy="486028"/>
          </a:xfrm>
          <a:prstGeom prst="rect">
            <a:avLst/>
          </a:prstGeom>
          <a:solidFill>
            <a:srgbClr val="CCFFCC"/>
          </a:solidFill>
          <a:ln w="9525">
            <a:solidFill>
              <a:srgbClr val="008000"/>
            </a:solidFill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6145" y="2285430"/>
            <a:ext cx="7394223" cy="42689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Rectangle 17"/>
          <p:cNvSpPr/>
          <p:nvPr/>
        </p:nvSpPr>
        <p:spPr>
          <a:xfrm>
            <a:off x="626144" y="5045919"/>
            <a:ext cx="7798191" cy="909390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26144" y="4590512"/>
            <a:ext cx="7798191" cy="428592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ular Callout 19"/>
          <p:cNvSpPr/>
          <p:nvPr/>
        </p:nvSpPr>
        <p:spPr>
          <a:xfrm>
            <a:off x="392289" y="5926750"/>
            <a:ext cx="4560711" cy="705472"/>
          </a:xfrm>
          <a:prstGeom prst="wedgeRoundRectCallout">
            <a:avLst>
              <a:gd name="adj1" fmla="val 18323"/>
              <a:gd name="adj2" fmla="val -48384"/>
              <a:gd name="adj3" fmla="val 16667"/>
            </a:avLst>
          </a:prstGeom>
          <a:solidFill>
            <a:srgbClr val="A9D6FF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Weak Hiding for C++ Concepts</a:t>
            </a:r>
            <a:endParaRPr lang="en-US" sz="2400" b="1" dirty="0">
              <a:solidFill>
                <a:schemeClr val="tx1"/>
              </a:solidFill>
              <a:cs typeface="Courier"/>
            </a:endParaRPr>
          </a:p>
        </p:txBody>
      </p:sp>
      <p:sp>
        <p:nvSpPr>
          <p:cNvPr id="21" name="Rounded Rectangular Callout 20"/>
          <p:cNvSpPr/>
          <p:nvPr/>
        </p:nvSpPr>
        <p:spPr>
          <a:xfrm>
            <a:off x="2229556" y="5926750"/>
            <a:ext cx="2723444" cy="705472"/>
          </a:xfrm>
          <a:prstGeom prst="wedgeRoundRectCallout">
            <a:avLst>
              <a:gd name="adj1" fmla="val 18323"/>
              <a:gd name="adj2" fmla="val -48384"/>
              <a:gd name="adj3" fmla="val 16667"/>
            </a:avLst>
          </a:prstGeom>
          <a:solidFill>
            <a:srgbClr val="A9D6FF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cs typeface="Courier"/>
              </a:rPr>
              <a:t>f</a:t>
            </a:r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or ADL</a:t>
            </a:r>
            <a:endParaRPr lang="en-US" sz="2400" b="1" dirty="0">
              <a:solidFill>
                <a:schemeClr val="tx1"/>
              </a:solidFill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955617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Opening and ADL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 smtClean="0"/>
          </a:p>
        </p:txBody>
      </p:sp>
      <p:sp>
        <p:nvSpPr>
          <p:cNvPr id="18" name="Rounded Rectangle 17"/>
          <p:cNvSpPr/>
          <p:nvPr/>
        </p:nvSpPr>
        <p:spPr>
          <a:xfrm>
            <a:off x="288908" y="2838112"/>
            <a:ext cx="4487334" cy="3031932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void foo();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namespace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{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void foo(</a:t>
            </a:r>
            <a:r>
              <a:rPr lang="en-US" dirty="0" err="1">
                <a:solidFill>
                  <a:schemeClr val="tx1"/>
                </a:solidFill>
                <a:latin typeface="Courier"/>
                <a:cs typeface="Courier"/>
              </a:rPr>
              <a:t>int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oid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test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using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: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:foo;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foo(); 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2000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074038" y="3758291"/>
            <a:ext cx="3928849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sz="2400" dirty="0" smtClean="0"/>
              <a:t>Finds </a:t>
            </a:r>
            <a:r>
              <a:rPr lang="en-US" sz="2400" b="1" dirty="0" smtClean="0">
                <a:latin typeface="Courier"/>
                <a:cs typeface="Courier"/>
              </a:rPr>
              <a:t>ns:</a:t>
            </a:r>
            <a:r>
              <a:rPr lang="en-US" sz="2400" b="1" dirty="0">
                <a:latin typeface="Courier"/>
                <a:cs typeface="Courier"/>
              </a:rPr>
              <a:t>:foo(</a:t>
            </a:r>
            <a:r>
              <a:rPr lang="en-US" sz="2400" b="1" dirty="0" smtClean="0">
                <a:latin typeface="Courier"/>
                <a:cs typeface="Courier"/>
              </a:rPr>
              <a:t>)</a:t>
            </a:r>
            <a:r>
              <a:rPr lang="en-US" sz="2400" dirty="0" smtClean="0"/>
              <a:t>; </a:t>
            </a:r>
            <a:endParaRPr lang="en-US" sz="2400" dirty="0"/>
          </a:p>
          <a:p>
            <a:r>
              <a:rPr lang="en-US" sz="2400" dirty="0" smtClean="0"/>
              <a:t>	Fails to bind </a:t>
            </a:r>
            <a:r>
              <a:rPr lang="en-US" sz="2400" b="1" dirty="0" smtClean="0">
                <a:latin typeface="Courier"/>
                <a:cs typeface="Courier"/>
              </a:rPr>
              <a:t>foo()</a:t>
            </a:r>
            <a:r>
              <a:rPr lang="en-US" sz="2400" dirty="0" smtClean="0"/>
              <a:t>.</a:t>
            </a:r>
          </a:p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61442" y="5167874"/>
            <a:ext cx="951567" cy="259222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31622" y="4895321"/>
            <a:ext cx="2342320" cy="67733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45353" y="2933874"/>
            <a:ext cx="4332111" cy="281373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873942" y="4895321"/>
            <a:ext cx="792973" cy="272553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test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14687" y="3783498"/>
            <a:ext cx="2342320" cy="349822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3884491" y="2933875"/>
            <a:ext cx="792973" cy="295242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::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857007" y="3783498"/>
            <a:ext cx="792973" cy="272553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262" y="2964023"/>
            <a:ext cx="1962554" cy="356828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1506" y="1694511"/>
            <a:ext cx="5438716" cy="409366"/>
          </a:xfrm>
          <a:prstGeom prst="rect">
            <a:avLst/>
          </a:prstGeom>
          <a:ln w="25400">
            <a:solidFill>
              <a:srgbClr val="008000"/>
            </a:solidFill>
          </a:ln>
        </p:spPr>
      </p:pic>
    </p:spTree>
    <p:extLst>
      <p:ext uri="{BB962C8B-B14F-4D97-AF65-F5344CB8AC3E}">
        <p14:creationId xmlns:p14="http://schemas.microsoft.com/office/powerpoint/2010/main" val="135484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Opening and ADL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 smtClean="0"/>
          </a:p>
        </p:txBody>
      </p:sp>
      <p:sp>
        <p:nvSpPr>
          <p:cNvPr id="4" name="Rounded Rectangle 3"/>
          <p:cNvSpPr/>
          <p:nvPr/>
        </p:nvSpPr>
        <p:spPr>
          <a:xfrm>
            <a:off x="297309" y="2837400"/>
            <a:ext cx="4487334" cy="3031932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void foo();</a:t>
            </a:r>
          </a:p>
          <a:p>
            <a:endParaRPr lang="en-US" sz="1000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namespace </a:t>
            </a:r>
            <a:r>
              <a:rPr lang="en-US" sz="1700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{ void foo(</a:t>
            </a:r>
            <a:r>
              <a:rPr lang="en-US" sz="1700" dirty="0" err="1">
                <a:solidFill>
                  <a:schemeClr val="tx1"/>
                </a:solidFill>
                <a:latin typeface="Courier"/>
                <a:cs typeface="Courier"/>
              </a:rPr>
              <a:t>int</a:t>
            </a:r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); 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1000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sz="1700" dirty="0" smtClean="0">
                <a:solidFill>
                  <a:srgbClr val="000000"/>
                </a:solidFill>
                <a:latin typeface="Courier"/>
                <a:cs typeface="Courier"/>
              </a:rPr>
              <a:t>namespace </a:t>
            </a:r>
            <a:r>
              <a:rPr lang="en-US" sz="1700" b="1" dirty="0" err="1">
                <a:solidFill>
                  <a:srgbClr val="000000"/>
                </a:solidFill>
                <a:latin typeface="Courier"/>
                <a:cs typeface="Courier"/>
              </a:rPr>
              <a:t>adl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 { </a:t>
            </a:r>
            <a:r>
              <a:rPr lang="en-US" sz="1700" dirty="0" err="1">
                <a:solidFill>
                  <a:srgbClr val="000000"/>
                </a:solidFill>
                <a:latin typeface="Courier"/>
                <a:cs typeface="Courier"/>
              </a:rPr>
              <a:t>struct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 X</a:t>
            </a:r>
            <a:r>
              <a:rPr lang="en-US" sz="17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{};</a:t>
            </a:r>
          </a:p>
          <a:p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                void foo(</a:t>
            </a:r>
            <a:r>
              <a:rPr lang="en-US" sz="1700" dirty="0" err="1">
                <a:solidFill>
                  <a:srgbClr val="000000"/>
                </a:solidFill>
                <a:latin typeface="Courier"/>
                <a:cs typeface="Courier"/>
              </a:rPr>
              <a:t>typ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); </a:t>
            </a:r>
            <a:r>
              <a:rPr lang="en-US" sz="1700" dirty="0" smtClean="0">
                <a:solidFill>
                  <a:srgbClr val="000000"/>
                </a:solidFill>
                <a:latin typeface="Courier"/>
                <a:cs typeface="Courier"/>
              </a:rPr>
              <a:t>}</a:t>
            </a:r>
          </a:p>
          <a:p>
            <a:endParaRPr lang="en-US" sz="10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void </a:t>
            </a:r>
            <a:r>
              <a:rPr lang="en-US" sz="1700" b="1" dirty="0" smtClean="0">
                <a:solidFill>
                  <a:schemeClr val="tx1"/>
                </a:solidFill>
                <a:latin typeface="Courier"/>
                <a:cs typeface="Courier"/>
              </a:rPr>
              <a:t>test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sz="1700" b="1" dirty="0" err="1">
                <a:solidFill>
                  <a:srgbClr val="000000"/>
                </a:solidFill>
                <a:latin typeface="Courier"/>
                <a:cs typeface="Courier"/>
              </a:rPr>
              <a:t>adl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:</a:t>
            </a:r>
            <a:r>
              <a:rPr lang="en-US" sz="1700" dirty="0" smtClean="0">
                <a:solidFill>
                  <a:srgbClr val="000000"/>
                </a:solidFill>
                <a:latin typeface="Courier"/>
                <a:cs typeface="Courier"/>
              </a:rPr>
              <a:t>: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X</a:t>
            </a:r>
            <a:r>
              <a:rPr lang="en-US" sz="17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x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) {</a:t>
            </a:r>
            <a:endParaRPr lang="en-US" sz="17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  using </a:t>
            </a:r>
            <a:r>
              <a:rPr lang="en-US" sz="1700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:</a:t>
            </a:r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:foo;</a:t>
            </a:r>
          </a:p>
          <a:p>
            <a:endParaRPr lang="en-US" sz="1700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 foo</a:t>
            </a:r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(x); </a:t>
            </a:r>
          </a:p>
          <a:p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1600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74039" y="3740453"/>
            <a:ext cx="3928849" cy="187743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000" dirty="0" smtClean="0"/>
          </a:p>
          <a:p>
            <a:r>
              <a:rPr lang="en-US" sz="2400" dirty="0" smtClean="0"/>
              <a:t>Finds </a:t>
            </a:r>
            <a:r>
              <a:rPr lang="en-US" sz="2400" b="1" dirty="0" smtClean="0">
                <a:latin typeface="Courier"/>
                <a:cs typeface="Courier"/>
              </a:rPr>
              <a:t>ns:</a:t>
            </a:r>
            <a:r>
              <a:rPr lang="en-US" sz="2400" b="1" dirty="0">
                <a:latin typeface="Courier"/>
                <a:cs typeface="Courier"/>
              </a:rPr>
              <a:t>:foo()</a:t>
            </a:r>
            <a:r>
              <a:rPr lang="en-US" sz="2400" dirty="0"/>
              <a:t>; </a:t>
            </a:r>
            <a:endParaRPr lang="en-US" sz="2400" dirty="0" smtClean="0"/>
          </a:p>
          <a:p>
            <a:r>
              <a:rPr lang="en-US" sz="2400" b="1" dirty="0" smtClean="0">
                <a:solidFill>
                  <a:srgbClr val="008000"/>
                </a:solidFill>
              </a:rPr>
              <a:t>	</a:t>
            </a:r>
            <a:r>
              <a:rPr lang="en-US" sz="2400" b="1" u="sng" dirty="0" smtClean="0">
                <a:solidFill>
                  <a:srgbClr val="008000"/>
                </a:solidFill>
              </a:rPr>
              <a:t>Enables ADL</a:t>
            </a:r>
            <a:r>
              <a:rPr lang="en-US" sz="2400" dirty="0" smtClean="0"/>
              <a:t>;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Binds </a:t>
            </a:r>
            <a:r>
              <a:rPr lang="en-US" sz="2400" b="1" dirty="0">
                <a:latin typeface="Courier"/>
                <a:cs typeface="Courier"/>
              </a:rPr>
              <a:t>foo</a:t>
            </a:r>
            <a:r>
              <a:rPr lang="en-US" sz="2400" b="1" dirty="0" smtClean="0">
                <a:latin typeface="Courier"/>
                <a:cs typeface="Courier"/>
              </a:rPr>
              <a:t>(x)</a:t>
            </a:r>
            <a:r>
              <a:rPr lang="en-US" sz="2400" dirty="0" smtClean="0"/>
              <a:t> </a:t>
            </a:r>
            <a:r>
              <a:rPr lang="en-US" sz="2400" dirty="0"/>
              <a:t>to </a:t>
            </a:r>
            <a:endParaRPr lang="en-US" sz="2400" dirty="0" smtClean="0"/>
          </a:p>
          <a:p>
            <a:r>
              <a:rPr lang="en-US" sz="2400" b="1" dirty="0">
                <a:latin typeface="Courier"/>
                <a:cs typeface="Courier"/>
              </a:rPr>
              <a:t>	</a:t>
            </a:r>
            <a:r>
              <a:rPr lang="en-US" sz="2400" b="1" dirty="0" smtClean="0">
                <a:latin typeface="Courier"/>
                <a:cs typeface="Courier"/>
              </a:rPr>
              <a:t>		</a:t>
            </a:r>
            <a:r>
              <a:rPr lang="en-US" sz="2400" b="1" dirty="0" err="1" smtClean="0">
                <a:latin typeface="Courier"/>
                <a:cs typeface="Courier"/>
              </a:rPr>
              <a:t>adl</a:t>
            </a:r>
            <a:r>
              <a:rPr lang="en-US" sz="2400" b="1" dirty="0" smtClean="0">
                <a:latin typeface="Courier"/>
                <a:cs typeface="Courier"/>
              </a:rPr>
              <a:t>::foo</a:t>
            </a:r>
            <a:r>
              <a:rPr lang="en-US" sz="2400" b="1" dirty="0">
                <a:latin typeface="Courier"/>
                <a:cs typeface="Courier"/>
              </a:rPr>
              <a:t>()</a:t>
            </a:r>
            <a:r>
              <a:rPr lang="en-US" sz="2400" dirty="0" smtClean="0"/>
              <a:t>.</a:t>
            </a:r>
            <a:endParaRPr lang="en-US" dirty="0"/>
          </a:p>
          <a:p>
            <a:endParaRPr lang="en-US" sz="1000" dirty="0" smtClean="0"/>
          </a:p>
        </p:txBody>
      </p:sp>
      <p:sp>
        <p:nvSpPr>
          <p:cNvPr id="7" name="Rectangle 6"/>
          <p:cNvSpPr/>
          <p:nvPr/>
        </p:nvSpPr>
        <p:spPr>
          <a:xfrm>
            <a:off x="540023" y="4726333"/>
            <a:ext cx="2342320" cy="846666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53754" y="2934220"/>
            <a:ext cx="4332111" cy="281373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882344" y="4740446"/>
            <a:ext cx="589965" cy="282219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chemeClr val="bg1"/>
                </a:solidFill>
              </a:rPr>
              <a:t>test</a:t>
            </a:r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21421" y="2934220"/>
            <a:ext cx="564444" cy="268111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chemeClr val="bg1"/>
                </a:solidFill>
              </a:rPr>
              <a:t>::</a:t>
            </a:r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428211" y="3819540"/>
            <a:ext cx="2031875" cy="497570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923865" y="4317111"/>
            <a:ext cx="536222" cy="296332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err="1" smtClean="0">
                <a:solidFill>
                  <a:schemeClr val="bg1"/>
                </a:solidFill>
              </a:rPr>
              <a:t>adl</a:t>
            </a:r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69843" y="5224664"/>
            <a:ext cx="951567" cy="259222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301087" y="3349490"/>
            <a:ext cx="2029054" cy="349822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301087" y="3089443"/>
            <a:ext cx="581257" cy="260047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chemeClr val="bg1"/>
                </a:solidFill>
              </a:rPr>
              <a:t>ns</a:t>
            </a:r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040" y="2983892"/>
            <a:ext cx="3581438" cy="611465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844" y="1707652"/>
            <a:ext cx="6346312" cy="403856"/>
          </a:xfrm>
          <a:prstGeom prst="rect">
            <a:avLst/>
          </a:prstGeom>
          <a:ln w="25400">
            <a:solidFill>
              <a:srgbClr val="008000"/>
            </a:solidFill>
          </a:ln>
        </p:spPr>
      </p:pic>
    </p:spTree>
    <p:extLst>
      <p:ext uri="{BB962C8B-B14F-4D97-AF65-F5344CB8AC3E}">
        <p14:creationId xmlns:p14="http://schemas.microsoft.com/office/powerpoint/2010/main" val="179577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Opening and ADL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 smtClean="0"/>
          </a:p>
        </p:txBody>
      </p:sp>
      <p:sp>
        <p:nvSpPr>
          <p:cNvPr id="4" name="Rounded Rectangle 3"/>
          <p:cNvSpPr/>
          <p:nvPr/>
        </p:nvSpPr>
        <p:spPr>
          <a:xfrm>
            <a:off x="297309" y="2837400"/>
            <a:ext cx="4487334" cy="3031932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void foo();</a:t>
            </a:r>
          </a:p>
          <a:p>
            <a:endParaRPr lang="en-US" sz="1000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namespace </a:t>
            </a:r>
            <a:r>
              <a:rPr lang="en-US" sz="1700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{ void foo(</a:t>
            </a:r>
            <a:r>
              <a:rPr lang="en-US" sz="1700" dirty="0" err="1">
                <a:solidFill>
                  <a:schemeClr val="tx1"/>
                </a:solidFill>
                <a:latin typeface="Courier"/>
                <a:cs typeface="Courier"/>
              </a:rPr>
              <a:t>int</a:t>
            </a:r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); 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1000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sz="1700" dirty="0" smtClean="0">
                <a:solidFill>
                  <a:srgbClr val="000000"/>
                </a:solidFill>
                <a:latin typeface="Courier"/>
                <a:cs typeface="Courier"/>
              </a:rPr>
              <a:t>namespace </a:t>
            </a:r>
            <a:r>
              <a:rPr lang="en-US" sz="1700" b="1" dirty="0" err="1">
                <a:solidFill>
                  <a:srgbClr val="000000"/>
                </a:solidFill>
                <a:latin typeface="Courier"/>
                <a:cs typeface="Courier"/>
              </a:rPr>
              <a:t>adl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 { </a:t>
            </a:r>
            <a:r>
              <a:rPr lang="en-US" sz="1700" dirty="0" err="1">
                <a:solidFill>
                  <a:srgbClr val="000000"/>
                </a:solidFill>
                <a:latin typeface="Courier"/>
                <a:cs typeface="Courier"/>
              </a:rPr>
              <a:t>struct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 X</a:t>
            </a:r>
            <a:r>
              <a:rPr lang="en-US" sz="17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{};</a:t>
            </a:r>
          </a:p>
          <a:p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                void foo(</a:t>
            </a:r>
            <a:r>
              <a:rPr lang="en-US" sz="1700" dirty="0" err="1">
                <a:solidFill>
                  <a:srgbClr val="000000"/>
                </a:solidFill>
                <a:latin typeface="Courier"/>
                <a:cs typeface="Courier"/>
              </a:rPr>
              <a:t>typ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); </a:t>
            </a:r>
            <a:r>
              <a:rPr lang="en-US" sz="1700" dirty="0" smtClean="0">
                <a:solidFill>
                  <a:srgbClr val="000000"/>
                </a:solidFill>
                <a:latin typeface="Courier"/>
                <a:cs typeface="Courier"/>
              </a:rPr>
              <a:t>}</a:t>
            </a:r>
          </a:p>
          <a:p>
            <a:endParaRPr lang="en-US" sz="10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void </a:t>
            </a:r>
            <a:r>
              <a:rPr lang="en-US" sz="1700" b="1" dirty="0" smtClean="0">
                <a:solidFill>
                  <a:schemeClr val="tx1"/>
                </a:solidFill>
                <a:latin typeface="Courier"/>
                <a:cs typeface="Courier"/>
              </a:rPr>
              <a:t>test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sz="1700" b="1" dirty="0" err="1">
                <a:solidFill>
                  <a:srgbClr val="000000"/>
                </a:solidFill>
                <a:latin typeface="Courier"/>
                <a:cs typeface="Courier"/>
              </a:rPr>
              <a:t>adl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:</a:t>
            </a:r>
            <a:r>
              <a:rPr lang="en-US" sz="1700" dirty="0" smtClean="0">
                <a:solidFill>
                  <a:srgbClr val="000000"/>
                </a:solidFill>
                <a:latin typeface="Courier"/>
                <a:cs typeface="Courier"/>
              </a:rPr>
              <a:t>: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X</a:t>
            </a:r>
            <a:r>
              <a:rPr lang="en-US" sz="17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700" dirty="0">
                <a:solidFill>
                  <a:srgbClr val="000000"/>
                </a:solidFill>
                <a:latin typeface="Courier"/>
                <a:cs typeface="Courier"/>
              </a:rPr>
              <a:t>x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) {</a:t>
            </a:r>
            <a:endParaRPr lang="en-US" sz="17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  using </a:t>
            </a:r>
            <a:r>
              <a:rPr lang="en-US" sz="1700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:</a:t>
            </a:r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:foo;</a:t>
            </a:r>
          </a:p>
          <a:p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  void </a:t>
            </a:r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foo()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;</a:t>
            </a:r>
          </a:p>
          <a:p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1700" dirty="0" smtClean="0">
                <a:solidFill>
                  <a:schemeClr val="tx1"/>
                </a:solidFill>
                <a:latin typeface="Courier"/>
                <a:cs typeface="Courier"/>
              </a:rPr>
              <a:t> foo</a:t>
            </a:r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(x); </a:t>
            </a:r>
          </a:p>
          <a:p>
            <a:r>
              <a:rPr lang="en-US" sz="1700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1600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74039" y="3740453"/>
            <a:ext cx="3928849" cy="178510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000" dirty="0" smtClean="0"/>
          </a:p>
          <a:p>
            <a:r>
              <a:rPr lang="en-US" sz="2400" dirty="0" smtClean="0"/>
              <a:t>Finds </a:t>
            </a:r>
            <a:r>
              <a:rPr lang="en-US" sz="2400" b="1" dirty="0" smtClean="0">
                <a:latin typeface="Courier"/>
                <a:cs typeface="Courier"/>
              </a:rPr>
              <a:t>ns:</a:t>
            </a:r>
            <a:r>
              <a:rPr lang="en-US" sz="2400" b="1" dirty="0">
                <a:latin typeface="Courier"/>
                <a:cs typeface="Courier"/>
              </a:rPr>
              <a:t>:foo()</a:t>
            </a:r>
            <a:r>
              <a:rPr lang="en-US" sz="2400" dirty="0"/>
              <a:t>; </a:t>
            </a:r>
            <a:endParaRPr lang="en-US" sz="2400" dirty="0" smtClean="0"/>
          </a:p>
          <a:p>
            <a:r>
              <a:rPr lang="en-US" sz="2400" b="1" dirty="0" smtClean="0">
                <a:solidFill>
                  <a:srgbClr val="008000"/>
                </a:solidFill>
              </a:rPr>
              <a:t>	</a:t>
            </a:r>
            <a:r>
              <a:rPr lang="en-US" sz="2400" b="1" u="sng" dirty="0" smtClean="0">
                <a:solidFill>
                  <a:srgbClr val="008000"/>
                </a:solidFill>
              </a:rPr>
              <a:t>Disables ADL</a:t>
            </a:r>
            <a:r>
              <a:rPr lang="en-US" sz="2400" dirty="0" smtClean="0"/>
              <a:t>;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Fails to bind </a:t>
            </a:r>
            <a:r>
              <a:rPr lang="en-US" sz="2400" b="1" dirty="0">
                <a:latin typeface="Courier"/>
                <a:cs typeface="Courier"/>
              </a:rPr>
              <a:t>foo</a:t>
            </a:r>
            <a:r>
              <a:rPr lang="en-US" sz="2400" b="1" dirty="0" smtClean="0">
                <a:latin typeface="Courier"/>
                <a:cs typeface="Courier"/>
              </a:rPr>
              <a:t>(x)</a:t>
            </a:r>
            <a:r>
              <a:rPr lang="en-US" sz="2400" dirty="0" smtClean="0"/>
              <a:t>.</a:t>
            </a:r>
          </a:p>
          <a:p>
            <a:endParaRPr lang="en-US" dirty="0"/>
          </a:p>
          <a:p>
            <a:endParaRPr lang="en-US" sz="1000" dirty="0" smtClean="0"/>
          </a:p>
        </p:txBody>
      </p:sp>
      <p:sp>
        <p:nvSpPr>
          <p:cNvPr id="7" name="Rectangle 6"/>
          <p:cNvSpPr/>
          <p:nvPr/>
        </p:nvSpPr>
        <p:spPr>
          <a:xfrm>
            <a:off x="540023" y="4726333"/>
            <a:ext cx="2342320" cy="846666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53754" y="2934220"/>
            <a:ext cx="4332111" cy="281373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882344" y="4740446"/>
            <a:ext cx="589965" cy="282219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chemeClr val="bg1"/>
                </a:solidFill>
              </a:rPr>
              <a:t>test</a:t>
            </a:r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21421" y="2934220"/>
            <a:ext cx="564444" cy="268111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chemeClr val="bg1"/>
                </a:solidFill>
              </a:rPr>
              <a:t>::</a:t>
            </a:r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428211" y="3819540"/>
            <a:ext cx="2031875" cy="497570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923865" y="4317111"/>
            <a:ext cx="536222" cy="296332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err="1" smtClean="0">
                <a:solidFill>
                  <a:schemeClr val="bg1"/>
                </a:solidFill>
              </a:rPr>
              <a:t>adl</a:t>
            </a:r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69843" y="5224664"/>
            <a:ext cx="951567" cy="259222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301087" y="3349490"/>
            <a:ext cx="2029054" cy="349822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301087" y="3089443"/>
            <a:ext cx="581257" cy="260047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chemeClr val="bg1"/>
                </a:solidFill>
              </a:rPr>
              <a:t>ns</a:t>
            </a:r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040" y="2983892"/>
            <a:ext cx="3581438" cy="611465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844" y="1707652"/>
            <a:ext cx="6346312" cy="403856"/>
          </a:xfrm>
          <a:prstGeom prst="rect">
            <a:avLst/>
          </a:prstGeom>
          <a:ln w="25400">
            <a:solidFill>
              <a:srgbClr val="008000"/>
            </a:solidFill>
          </a:ln>
        </p:spPr>
      </p:pic>
    </p:spTree>
    <p:extLst>
      <p:ext uri="{BB962C8B-B14F-4D97-AF65-F5344CB8AC3E}">
        <p14:creationId xmlns:p14="http://schemas.microsoft.com/office/powerpoint/2010/main" val="148432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59979"/>
          </a:xfrm>
        </p:spPr>
        <p:txBody>
          <a:bodyPr/>
          <a:lstStyle/>
          <a:p>
            <a:r>
              <a:rPr lang="en-US" sz="5000" dirty="0" smtClean="0"/>
              <a:t>Objective</a:t>
            </a:r>
            <a:endParaRPr lang="en-US" sz="50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17131" y="1467555"/>
            <a:ext cx="8521030" cy="5080000"/>
          </a:xfrm>
          <a:prstGeom prst="rect">
            <a:avLst/>
          </a:prstGeom>
          <a:solidFill>
            <a:srgbClr val="FFFFFF"/>
          </a:solidFill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4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2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en-US" u="sng" dirty="0" smtClean="0">
                <a:sym typeface="Wingdings"/>
              </a:rPr>
              <a:t>Practical theory: </a:t>
            </a:r>
            <a:r>
              <a:rPr lang="en-US" b="1" u="sng" dirty="0" smtClean="0">
                <a:sym typeface="Wingdings"/>
              </a:rPr>
              <a:t>C++ Concepts</a:t>
            </a:r>
          </a:p>
          <a:p>
            <a:pPr marL="0" indent="0" algn="ctr">
              <a:buFontTx/>
              <a:buNone/>
            </a:pPr>
            <a:r>
              <a:rPr lang="en-US" sz="2000" i="1" dirty="0" err="1" smtClean="0">
                <a:sym typeface="Wingdings"/>
              </a:rPr>
              <a:t>Flexibiliy</a:t>
            </a:r>
            <a:r>
              <a:rPr lang="en-US" sz="2000" dirty="0" smtClean="0">
                <a:sym typeface="Wingdings"/>
              </a:rPr>
              <a:t> and </a:t>
            </a:r>
            <a:r>
              <a:rPr lang="en-US" sz="2000" i="1" dirty="0" smtClean="0">
                <a:sym typeface="Wingdings"/>
              </a:rPr>
              <a:t>Performance</a:t>
            </a:r>
            <a:r>
              <a:rPr lang="en-US" sz="2000" dirty="0" smtClean="0">
                <a:sym typeface="Wingdings"/>
              </a:rPr>
              <a:t> with </a:t>
            </a:r>
            <a:r>
              <a:rPr lang="en-US" sz="2000" i="1" dirty="0" smtClean="0">
                <a:sym typeface="Wingdings"/>
              </a:rPr>
              <a:t>Safety</a:t>
            </a:r>
            <a:endParaRPr lang="en-US" sz="2000" dirty="0" smtClean="0">
              <a:sym typeface="Wingdings"/>
            </a:endParaRPr>
          </a:p>
          <a:p>
            <a:pPr marL="0" indent="0" algn="ctr">
              <a:buFontTx/>
              <a:buNone/>
            </a:pPr>
            <a:endParaRPr lang="en-US" sz="2000" dirty="0">
              <a:sym typeface="Wingdings"/>
            </a:endParaRPr>
          </a:p>
          <a:p>
            <a:pPr marL="0" lvl="1" indent="0" algn="ctr">
              <a:spcBef>
                <a:spcPts val="2000"/>
              </a:spcBef>
              <a:buNone/>
            </a:pPr>
            <a:r>
              <a:rPr lang="en-US" sz="2400" b="1" dirty="0">
                <a:sym typeface="Wingdings"/>
              </a:rPr>
              <a:t>ConceptClang: A guide for Designing Concepts for C+</a:t>
            </a:r>
            <a:r>
              <a:rPr lang="en-US" sz="2400" b="1" dirty="0" smtClean="0">
                <a:sym typeface="Wingdings"/>
              </a:rPr>
              <a:t>+</a:t>
            </a:r>
          </a:p>
          <a:p>
            <a:pPr marL="0" lvl="1" indent="0" algn="ctr">
              <a:spcBef>
                <a:spcPts val="2000"/>
              </a:spcBef>
              <a:buNone/>
            </a:pPr>
            <a:endParaRPr lang="en-US" sz="2400" dirty="0" smtClean="0">
              <a:sym typeface="Wingdings"/>
            </a:endParaRPr>
          </a:p>
          <a:p>
            <a:pPr marL="1444752" lvl="1">
              <a:buFont typeface="Arial"/>
              <a:buChar char="•"/>
            </a:pPr>
            <a:r>
              <a:rPr lang="en-US" sz="2400" dirty="0">
                <a:sym typeface="Wingdings"/>
              </a:rPr>
              <a:t>ConceptClang implements concepts in Clang</a:t>
            </a:r>
          </a:p>
          <a:p>
            <a:pPr marL="1444752" lvl="1">
              <a:buFont typeface="Arial"/>
              <a:buChar char="•"/>
            </a:pPr>
            <a:r>
              <a:rPr lang="en-US" sz="2400" dirty="0">
                <a:sym typeface="Wingdings"/>
              </a:rPr>
              <a:t>Concepts = Constraints-based </a:t>
            </a:r>
            <a:r>
              <a:rPr lang="en-US" sz="2400" dirty="0" smtClean="0">
                <a:sym typeface="Wingdings"/>
              </a:rPr>
              <a:t>polymorphism</a:t>
            </a:r>
          </a:p>
          <a:p>
            <a:pPr marL="1781302" lvl="2">
              <a:buFont typeface="Arial"/>
              <a:buChar char="•"/>
            </a:pPr>
            <a:r>
              <a:rPr lang="en-US" dirty="0" smtClean="0">
                <a:sym typeface="Wingdings"/>
              </a:rPr>
              <a:t>In C++: 		templates</a:t>
            </a:r>
          </a:p>
          <a:p>
            <a:pPr marL="1781302" lvl="2">
              <a:buFont typeface="Arial"/>
              <a:buChar char="•"/>
            </a:pPr>
            <a:r>
              <a:rPr lang="en-US" dirty="0" smtClean="0">
                <a:sym typeface="Wingdings"/>
              </a:rPr>
              <a:t>In Haskell: 	</a:t>
            </a:r>
            <a:r>
              <a:rPr lang="en-US" dirty="0"/>
              <a:t>type classes (since Haskell 2010</a:t>
            </a:r>
            <a:r>
              <a:rPr lang="en-US" dirty="0" smtClean="0"/>
              <a:t>)</a:t>
            </a:r>
          </a:p>
          <a:p>
            <a:pPr marL="1781302" lvl="2">
              <a:buFont typeface="Arial"/>
              <a:buChar char="•"/>
            </a:pPr>
            <a:r>
              <a:rPr lang="en-US" dirty="0" smtClean="0">
                <a:sym typeface="Wingdings"/>
              </a:rPr>
              <a:t>In ML:		</a:t>
            </a:r>
            <a:r>
              <a:rPr lang="en-US" dirty="0"/>
              <a:t>signatures</a:t>
            </a:r>
            <a:endParaRPr lang="en-US" dirty="0" smtClean="0">
              <a:sym typeface="Wingdings"/>
            </a:endParaRPr>
          </a:p>
          <a:p>
            <a:pPr marL="1781302" lvl="2">
              <a:buFont typeface="Arial"/>
              <a:buChar char="•"/>
            </a:pPr>
            <a:endParaRPr lang="en-US" dirty="0">
              <a:sym typeface="Wingdings"/>
            </a:endParaRPr>
          </a:p>
          <a:p>
            <a:pPr marL="0" lvl="1" indent="0">
              <a:spcBef>
                <a:spcPts val="2000"/>
              </a:spcBef>
              <a:buNone/>
            </a:pPr>
            <a:endParaRPr lang="en-US" sz="2400" dirty="0">
              <a:sym typeface="Wingdings"/>
            </a:endParaRPr>
          </a:p>
          <a:p>
            <a:pPr marL="0" indent="0" algn="ctr">
              <a:buFontTx/>
              <a:buNone/>
            </a:pPr>
            <a:endParaRPr lang="en-US" sz="2000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3362294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Generalized ADL</a:t>
            </a:r>
            <a:endParaRPr lang="en-US" sz="5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442" y="2839150"/>
            <a:ext cx="6130569" cy="2820814"/>
          </a:xfrm>
          <a:prstGeom prst="rect">
            <a:avLst/>
          </a:prstGeom>
          <a:solidFill>
            <a:srgbClr val="F3FFFF"/>
          </a:solidFill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22" y="1696748"/>
            <a:ext cx="8002411" cy="457803"/>
          </a:xfrm>
          <a:prstGeom prst="rect">
            <a:avLst/>
          </a:prstGeom>
          <a:solidFill>
            <a:srgbClr val="CCFFCC"/>
          </a:solidFill>
          <a:ln w="25400">
            <a:solidFill>
              <a:srgbClr val="008000"/>
            </a:solidFill>
          </a:ln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112893"/>
            <a:ext cx="8229600" cy="492666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9" name="Rounded Rectangular Callout 8"/>
          <p:cNvSpPr/>
          <p:nvPr/>
        </p:nvSpPr>
        <p:spPr>
          <a:xfrm>
            <a:off x="1562057" y="2839150"/>
            <a:ext cx="5366499" cy="451554"/>
          </a:xfrm>
          <a:prstGeom prst="wedgeRoundRectCallout">
            <a:avLst>
              <a:gd name="adj1" fmla="val -40275"/>
              <a:gd name="adj2" fmla="val -194459"/>
              <a:gd name="adj3" fmla="val 16667"/>
            </a:avLst>
          </a:prstGeom>
          <a:solidFill>
            <a:schemeClr val="tx2">
              <a:lumMod val="40000"/>
              <a:lumOff val="60000"/>
              <a:alpha val="25000"/>
            </a:schemeClr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chemeClr val="tx1"/>
              </a:solidFill>
              <a:cs typeface="Courier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48922" y="1696748"/>
            <a:ext cx="2322689" cy="457803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ular Callout 10"/>
          <p:cNvSpPr/>
          <p:nvPr/>
        </p:nvSpPr>
        <p:spPr>
          <a:xfrm>
            <a:off x="1453444" y="3615258"/>
            <a:ext cx="6237112" cy="451554"/>
          </a:xfrm>
          <a:prstGeom prst="wedgeRoundRectCallout">
            <a:avLst>
              <a:gd name="adj1" fmla="val -17524"/>
              <a:gd name="adj2" fmla="val -369459"/>
              <a:gd name="adj3" fmla="val 16667"/>
            </a:avLst>
          </a:prstGeom>
          <a:solidFill>
            <a:schemeClr val="tx2">
              <a:lumMod val="40000"/>
              <a:lumOff val="60000"/>
              <a:alpha val="25000"/>
            </a:schemeClr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chemeClr val="tx1"/>
              </a:solidFill>
              <a:cs typeface="Courier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118557" y="1696748"/>
            <a:ext cx="1425222" cy="457803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811889" y="1696748"/>
            <a:ext cx="3739444" cy="457803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39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Generalized ADL</a:t>
            </a:r>
            <a:br>
              <a:rPr lang="en-US" sz="5000" dirty="0" smtClean="0"/>
            </a:br>
            <a:r>
              <a:rPr lang="en-US" sz="2400" dirty="0"/>
              <a:t>when scope </a:t>
            </a:r>
            <a:r>
              <a:rPr lang="en-US" sz="2400" b="1" dirty="0"/>
              <a:t>H</a:t>
            </a:r>
            <a:r>
              <a:rPr lang="en-US" sz="2400" dirty="0"/>
              <a:t> is an inner namespace scope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112893"/>
            <a:ext cx="8229600" cy="492666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442" y="2839150"/>
            <a:ext cx="6130569" cy="2820814"/>
          </a:xfrm>
          <a:prstGeom prst="rect">
            <a:avLst/>
          </a:prstGeom>
          <a:solidFill>
            <a:srgbClr val="F3FFFF"/>
          </a:solidFill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236" y="1708346"/>
            <a:ext cx="6859431" cy="451031"/>
          </a:xfrm>
          <a:prstGeom prst="rect">
            <a:avLst/>
          </a:prstGeom>
          <a:solidFill>
            <a:srgbClr val="CCFFCC"/>
          </a:solidFill>
          <a:ln w="25400">
            <a:solidFill>
              <a:srgbClr val="008000"/>
            </a:solidFill>
          </a:ln>
        </p:spPr>
      </p:pic>
      <p:sp>
        <p:nvSpPr>
          <p:cNvPr id="16" name="Rectangle 15"/>
          <p:cNvSpPr/>
          <p:nvPr/>
        </p:nvSpPr>
        <p:spPr>
          <a:xfrm>
            <a:off x="1270000" y="2751666"/>
            <a:ext cx="6856570" cy="863592"/>
          </a:xfrm>
          <a:prstGeom prst="rect">
            <a:avLst/>
          </a:prstGeom>
          <a:solidFill>
            <a:srgbClr val="F3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99237" y="1708346"/>
            <a:ext cx="2767208" cy="451031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ular Callout 17"/>
          <p:cNvSpPr/>
          <p:nvPr/>
        </p:nvSpPr>
        <p:spPr>
          <a:xfrm>
            <a:off x="1453443" y="3615258"/>
            <a:ext cx="6237113" cy="451554"/>
          </a:xfrm>
          <a:prstGeom prst="wedgeRoundRectCallout">
            <a:avLst>
              <a:gd name="adj1" fmla="val -45226"/>
              <a:gd name="adj2" fmla="val -363209"/>
              <a:gd name="adj3" fmla="val 16667"/>
            </a:avLst>
          </a:prstGeom>
          <a:solidFill>
            <a:schemeClr val="tx2">
              <a:lumMod val="40000"/>
              <a:lumOff val="60000"/>
              <a:alpha val="25000"/>
            </a:schemeClr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chemeClr val="tx1"/>
              </a:solidFill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22070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Generalized ADL</a:t>
            </a:r>
            <a:br>
              <a:rPr lang="en-US" sz="5000" dirty="0" smtClean="0"/>
            </a:br>
            <a:r>
              <a:rPr lang="en-US" sz="2400" dirty="0"/>
              <a:t>when scope </a:t>
            </a:r>
            <a:r>
              <a:rPr lang="en-US" sz="2400" b="1" dirty="0"/>
              <a:t>H</a:t>
            </a:r>
            <a:r>
              <a:rPr lang="en-US" sz="2400" dirty="0"/>
              <a:t> is the outermost namespace scope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112893"/>
            <a:ext cx="8229600" cy="492666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442" y="2839150"/>
            <a:ext cx="6130569" cy="2820814"/>
          </a:xfrm>
          <a:prstGeom prst="rect">
            <a:avLst/>
          </a:prstGeom>
          <a:solidFill>
            <a:srgbClr val="F3FFFF"/>
          </a:solidFill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236" y="1708346"/>
            <a:ext cx="6859431" cy="451031"/>
          </a:xfrm>
          <a:prstGeom prst="rect">
            <a:avLst/>
          </a:prstGeom>
          <a:solidFill>
            <a:srgbClr val="CCFFCC"/>
          </a:solidFill>
          <a:ln w="25400">
            <a:solidFill>
              <a:srgbClr val="008000"/>
            </a:solidFill>
          </a:ln>
        </p:spPr>
      </p:pic>
      <p:sp>
        <p:nvSpPr>
          <p:cNvPr id="16" name="Rectangle 15"/>
          <p:cNvSpPr/>
          <p:nvPr/>
        </p:nvSpPr>
        <p:spPr>
          <a:xfrm>
            <a:off x="1270000" y="2737555"/>
            <a:ext cx="6856570" cy="1636888"/>
          </a:xfrm>
          <a:prstGeom prst="rect">
            <a:avLst/>
          </a:prstGeom>
          <a:solidFill>
            <a:srgbClr val="F3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99236" y="1708346"/>
            <a:ext cx="2992985" cy="451031"/>
          </a:xfrm>
          <a:prstGeom prst="rect">
            <a:avLst/>
          </a:prstGeom>
          <a:solidFill>
            <a:srgbClr val="F3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ular Callout 17"/>
          <p:cNvSpPr/>
          <p:nvPr/>
        </p:nvSpPr>
        <p:spPr>
          <a:xfrm>
            <a:off x="7281334" y="3023929"/>
            <a:ext cx="1100666" cy="574402"/>
          </a:xfrm>
          <a:prstGeom prst="wedgeRoundRectCallout">
            <a:avLst>
              <a:gd name="adj1" fmla="val -67781"/>
              <a:gd name="adj2" fmla="val -195250"/>
              <a:gd name="adj3" fmla="val 16667"/>
            </a:avLst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cs typeface="Courier"/>
              </a:rPr>
              <a:t>H = </a:t>
            </a:r>
            <a:r>
              <a:rPr lang="en-US" sz="2000" b="1" dirty="0" err="1" smtClean="0">
                <a:solidFill>
                  <a:schemeClr val="tx1"/>
                </a:solidFill>
                <a:cs typeface="Courier"/>
              </a:rPr>
              <a:t>N</a:t>
            </a:r>
            <a:r>
              <a:rPr lang="en-US" sz="2000" b="1" baseline="-25000" dirty="0" err="1" smtClean="0">
                <a:solidFill>
                  <a:schemeClr val="tx1"/>
                </a:solidFill>
                <a:cs typeface="Courier"/>
              </a:rPr>
              <a:t>n</a:t>
            </a:r>
            <a:endParaRPr lang="en-US" sz="2000" b="1" baseline="-25000" dirty="0">
              <a:solidFill>
                <a:schemeClr val="tx1"/>
              </a:solidFill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85115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Other Applications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 smtClean="0"/>
              <a:t>Clarify uses of operators.</a:t>
            </a:r>
          </a:p>
          <a:p>
            <a:pPr lvl="1">
              <a:buFont typeface="Arial"/>
              <a:buChar char="•"/>
            </a:pPr>
            <a:r>
              <a:rPr lang="en-US" sz="2000" dirty="0" err="1" smtClean="0"/>
              <a:t>Builtin</a:t>
            </a:r>
            <a:r>
              <a:rPr lang="en-US" sz="2000" dirty="0" smtClean="0"/>
              <a:t> and member candidates take priority over outer scopes.</a:t>
            </a:r>
          </a:p>
          <a:p>
            <a:pPr>
              <a:buFont typeface="Arial"/>
              <a:buChar char="•"/>
            </a:pPr>
            <a:r>
              <a:rPr lang="en-US" dirty="0" smtClean="0"/>
              <a:t>Type-directed name resolution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d</a:t>
            </a:r>
            <a:r>
              <a:rPr lang="en-US" sz="2000" dirty="0" smtClean="0"/>
              <a:t>oes not change scoping rule.</a:t>
            </a:r>
          </a:p>
          <a:p>
            <a:pPr lvl="1">
              <a:buFont typeface="Arial"/>
              <a:buChar char="•"/>
            </a:pPr>
            <a:r>
              <a:rPr lang="en-US" sz="2000" dirty="0" smtClean="0"/>
              <a:t>changes match property of the </a:t>
            </a:r>
            <a:r>
              <a:rPr lang="en-US" sz="2000" b="1" dirty="0" smtClean="0">
                <a:solidFill>
                  <a:srgbClr val="800000"/>
                </a:solidFill>
                <a:latin typeface="Courier"/>
                <a:cs typeface="Courier"/>
              </a:rPr>
              <a:t>Language</a:t>
            </a:r>
            <a:r>
              <a:rPr lang="en-US" sz="2000" dirty="0" smtClean="0"/>
              <a:t> concept.</a:t>
            </a:r>
          </a:p>
          <a:p>
            <a:pPr>
              <a:buFont typeface="Arial"/>
              <a:buChar char="•"/>
            </a:pPr>
            <a:r>
              <a:rPr lang="en-US" dirty="0" smtClean="0"/>
              <a:t>Haskell’s type signatures: Documentation or Specification?</a:t>
            </a:r>
          </a:p>
          <a:p>
            <a:pPr lvl="1">
              <a:buFont typeface="Arial"/>
              <a:buChar char="•"/>
            </a:pPr>
            <a:r>
              <a:rPr lang="en-US" sz="2000" dirty="0" smtClean="0"/>
              <a:t>Depends on how name binding is interpreted.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E</a:t>
            </a:r>
            <a:r>
              <a:rPr lang="en-US" sz="2000" dirty="0" smtClean="0"/>
              <a:t>xclude or include type inference?</a:t>
            </a:r>
          </a:p>
          <a:p>
            <a:pPr>
              <a:buFont typeface="Arial"/>
              <a:buChar char="•"/>
            </a:pPr>
            <a:r>
              <a:rPr lang="en-US" dirty="0" smtClean="0"/>
              <a:t>Compiler integrations.</a:t>
            </a:r>
          </a:p>
          <a:p>
            <a:pPr>
              <a:buFont typeface="Arial"/>
              <a:buChar char="•"/>
            </a:pPr>
            <a:r>
              <a:rPr lang="en-US" dirty="0" smtClean="0"/>
              <a:t>Introduce weak hiding.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689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74090"/>
          </a:xfrm>
        </p:spPr>
        <p:txBody>
          <a:bodyPr/>
          <a:lstStyle/>
          <a:p>
            <a:r>
              <a:rPr lang="en-US" sz="5000" dirty="0" smtClean="0"/>
              <a:t>Outline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81667"/>
            <a:ext cx="8395368" cy="5051777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Problem Statement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Error detection and diagnosis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Designing concepts for C++: A historical outline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rgbClr val="7F7F7F"/>
                </a:solidFill>
                <a:sym typeface="Wingdings"/>
              </a:rPr>
              <a:t>Concepts: Definition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From algorithms to concepts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The components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rgbClr val="7F7F7F"/>
                </a:solidFill>
                <a:sym typeface="Wingdings"/>
              </a:rPr>
              <a:t>ConceptClang: Implementation Structure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ym typeface="Wingdings"/>
              </a:rPr>
              <a:t>Theoretical Contributions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Name binding framework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ym typeface="Wingdings"/>
              </a:rPr>
              <a:t>Weak hiding, a new scoping rule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ym typeface="Wingdings"/>
              </a:rPr>
              <a:t>Structure opening archetypes, or extensible structures for free 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ym typeface="Wingdings"/>
              </a:rPr>
              <a:t>A comparative study of the design space of C++ concepts</a:t>
            </a:r>
          </a:p>
        </p:txBody>
      </p:sp>
    </p:spTree>
    <p:extLst>
      <p:ext uri="{BB962C8B-B14F-4D97-AF65-F5344CB8AC3E}">
        <p14:creationId xmlns:p14="http://schemas.microsoft.com/office/powerpoint/2010/main" val="271276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Weak Hiding</a:t>
            </a:r>
            <a:endParaRPr lang="en-US" sz="5000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 smtClean="0"/>
          </a:p>
        </p:txBody>
      </p:sp>
      <p:sp>
        <p:nvSpPr>
          <p:cNvPr id="7" name="Rounded Rectangle 6"/>
          <p:cNvSpPr/>
          <p:nvPr/>
        </p:nvSpPr>
        <p:spPr>
          <a:xfrm>
            <a:off x="288908" y="2838112"/>
            <a:ext cx="4487334" cy="3031932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void foo();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namespace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{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void foo(</a:t>
            </a:r>
            <a:r>
              <a:rPr lang="en-US" dirty="0" err="1">
                <a:solidFill>
                  <a:schemeClr val="tx1"/>
                </a:solidFill>
                <a:latin typeface="Courier"/>
                <a:cs typeface="Courier"/>
              </a:rPr>
              <a:t>int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oid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test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using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: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:foo;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foo(); 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2000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74038" y="3758291"/>
            <a:ext cx="3928849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sz="2400" dirty="0" smtClean="0"/>
              <a:t>Finds </a:t>
            </a:r>
            <a:r>
              <a:rPr lang="en-US" sz="2400" b="1" dirty="0" smtClean="0">
                <a:latin typeface="Courier"/>
                <a:cs typeface="Courier"/>
              </a:rPr>
              <a:t>ns:</a:t>
            </a:r>
            <a:r>
              <a:rPr lang="en-US" sz="2400" b="1" dirty="0">
                <a:latin typeface="Courier"/>
                <a:cs typeface="Courier"/>
              </a:rPr>
              <a:t>:foo(</a:t>
            </a:r>
            <a:r>
              <a:rPr lang="en-US" sz="2400" b="1" dirty="0" smtClean="0">
                <a:latin typeface="Courier"/>
                <a:cs typeface="Courier"/>
              </a:rPr>
              <a:t>)</a:t>
            </a:r>
            <a:r>
              <a:rPr lang="en-US" sz="2400" dirty="0" smtClean="0"/>
              <a:t>; </a:t>
            </a:r>
            <a:endParaRPr lang="en-US" sz="2400" dirty="0"/>
          </a:p>
          <a:p>
            <a:r>
              <a:rPr lang="en-US" sz="2400" dirty="0" smtClean="0"/>
              <a:t>	Fails to bind </a:t>
            </a:r>
            <a:r>
              <a:rPr lang="en-US" sz="2400" b="1" dirty="0" smtClean="0">
                <a:latin typeface="Courier"/>
                <a:cs typeface="Courier"/>
              </a:rPr>
              <a:t>foo()</a:t>
            </a:r>
            <a:r>
              <a:rPr lang="en-US" sz="2400" dirty="0" smtClean="0"/>
              <a:t>.</a:t>
            </a:r>
          </a:p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61442" y="5167874"/>
            <a:ext cx="951567" cy="259222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1622" y="4895321"/>
            <a:ext cx="2342320" cy="67733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5353" y="2933874"/>
            <a:ext cx="4332111" cy="281373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73942" y="4895321"/>
            <a:ext cx="792973" cy="272553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test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14687" y="3783498"/>
            <a:ext cx="2342320" cy="349822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884491" y="2933875"/>
            <a:ext cx="792973" cy="295242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::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857007" y="3783498"/>
            <a:ext cx="792973" cy="272553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262" y="2964023"/>
            <a:ext cx="1962554" cy="356828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1506" y="1694511"/>
            <a:ext cx="5438716" cy="409366"/>
          </a:xfrm>
          <a:prstGeom prst="rect">
            <a:avLst/>
          </a:prstGeom>
          <a:ln w="25400">
            <a:solidFill>
              <a:srgbClr val="008000"/>
            </a:solidFill>
          </a:ln>
        </p:spPr>
      </p:pic>
    </p:spTree>
    <p:extLst>
      <p:ext uri="{BB962C8B-B14F-4D97-AF65-F5344CB8AC3E}">
        <p14:creationId xmlns:p14="http://schemas.microsoft.com/office/powerpoint/2010/main" val="122832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Weak Hiding</a:t>
            </a:r>
            <a:endParaRPr lang="en-US" sz="5000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 smtClean="0"/>
          </a:p>
        </p:txBody>
      </p:sp>
      <p:sp>
        <p:nvSpPr>
          <p:cNvPr id="7" name="Rounded Rectangle 6"/>
          <p:cNvSpPr/>
          <p:nvPr/>
        </p:nvSpPr>
        <p:spPr>
          <a:xfrm>
            <a:off x="288908" y="2838112"/>
            <a:ext cx="4487334" cy="3031932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void foo();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namespace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{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void foo(</a:t>
            </a:r>
            <a:r>
              <a:rPr lang="en-US" dirty="0" err="1">
                <a:solidFill>
                  <a:schemeClr val="tx1"/>
                </a:solidFill>
                <a:latin typeface="Courier"/>
                <a:cs typeface="Courier"/>
              </a:rPr>
              <a:t>int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oid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test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using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ns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: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:foo;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 foo(); 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2000" dirty="0" smtClean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74038" y="3758291"/>
            <a:ext cx="3928849" cy="138499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sz="2400" dirty="0" smtClean="0"/>
              <a:t>Binds </a:t>
            </a:r>
            <a:r>
              <a:rPr lang="en-US" sz="2400" b="1" dirty="0">
                <a:latin typeface="Courier"/>
                <a:cs typeface="Courier"/>
              </a:rPr>
              <a:t>foo(</a:t>
            </a:r>
            <a:r>
              <a:rPr lang="en-US" sz="2400" b="1" dirty="0" smtClean="0">
                <a:latin typeface="Courier"/>
                <a:cs typeface="Courier"/>
              </a:rPr>
              <a:t>) </a:t>
            </a:r>
            <a:r>
              <a:rPr lang="en-US" sz="2400" dirty="0" smtClean="0"/>
              <a:t>to  </a:t>
            </a:r>
            <a:r>
              <a:rPr lang="en-US" sz="2400" b="1" dirty="0" smtClean="0">
                <a:latin typeface="Courier"/>
                <a:cs typeface="Courier"/>
              </a:rPr>
              <a:t>::foo()</a:t>
            </a:r>
            <a:r>
              <a:rPr lang="en-US" sz="2400" dirty="0" smtClean="0"/>
              <a:t>.</a:t>
            </a:r>
          </a:p>
          <a:p>
            <a:endParaRPr lang="en-US" sz="2400" dirty="0" smtClean="0"/>
          </a:p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61442" y="5167874"/>
            <a:ext cx="951567" cy="259222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1622" y="4895321"/>
            <a:ext cx="2342320" cy="67733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45353" y="2933874"/>
            <a:ext cx="4332111" cy="281373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73942" y="4895321"/>
            <a:ext cx="792973" cy="272553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test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14687" y="3783498"/>
            <a:ext cx="2342320" cy="349822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884491" y="2933875"/>
            <a:ext cx="792973" cy="295242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::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857007" y="3783498"/>
            <a:ext cx="792973" cy="272553"/>
          </a:xfrm>
          <a:prstGeom prst="rect">
            <a:avLst/>
          </a:prstGeom>
          <a:solidFill>
            <a:srgbClr val="000090"/>
          </a:solidFill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ns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262" y="2964023"/>
            <a:ext cx="2064505" cy="356828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343" y="1593915"/>
            <a:ext cx="6723959" cy="909389"/>
          </a:xfrm>
          <a:prstGeom prst="rect">
            <a:avLst/>
          </a:prstGeom>
          <a:ln w="25400">
            <a:solidFill>
              <a:srgbClr val="008000"/>
            </a:solidFill>
          </a:ln>
        </p:spPr>
      </p:pic>
    </p:spTree>
    <p:extLst>
      <p:ext uri="{BB962C8B-B14F-4D97-AF65-F5344CB8AC3E}">
        <p14:creationId xmlns:p14="http://schemas.microsoft.com/office/powerpoint/2010/main" val="289028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Weak Hiding: Applications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 smtClean="0"/>
              <a:t>Transition from unconstrained to constrained templates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rejecting invalid programs,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preserving valid programs,</a:t>
            </a:r>
          </a:p>
          <a:p>
            <a:pPr lvl="1">
              <a:buFont typeface="Arial"/>
              <a:buChar char="•"/>
            </a:pPr>
            <a:r>
              <a:rPr lang="en-US" dirty="0"/>
              <a:t>w</a:t>
            </a:r>
            <a:r>
              <a:rPr lang="en-US" dirty="0" smtClean="0"/>
              <a:t>ithout changing bodies of templates.</a:t>
            </a:r>
          </a:p>
          <a:p>
            <a:pPr>
              <a:buFont typeface="Arial"/>
              <a:buChar char="•"/>
            </a:pPr>
            <a:r>
              <a:rPr lang="en-US" dirty="0" smtClean="0"/>
              <a:t>Implicit syntax disambiguation.</a:t>
            </a:r>
          </a:p>
          <a:p>
            <a:pPr>
              <a:buFont typeface="Arial"/>
              <a:buChar char="•"/>
            </a:pPr>
            <a:r>
              <a:rPr lang="en-US" dirty="0" smtClean="0"/>
              <a:t>Experiment with various properties of name binding,</a:t>
            </a:r>
          </a:p>
          <a:p>
            <a:pPr lvl="1">
              <a:buFont typeface="Arial"/>
              <a:buChar char="•"/>
            </a:pPr>
            <a:r>
              <a:rPr lang="en-US" dirty="0"/>
              <a:t>e</a:t>
            </a:r>
            <a:r>
              <a:rPr lang="en-US" dirty="0" smtClean="0"/>
              <a:t>.g., changes in the meaning of ambiguity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Parameterized weak hiding</a:t>
            </a:r>
          </a:p>
          <a:p>
            <a:pPr lvl="2">
              <a:buFont typeface="Arial"/>
              <a:buChar char="•"/>
            </a:pPr>
            <a:r>
              <a:rPr lang="en-US" dirty="0" smtClean="0"/>
              <a:t>changes meaning of ambiguity based on scopes.</a:t>
            </a:r>
          </a:p>
          <a:p>
            <a:pPr lvl="1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Bind</a:t>
            </a:r>
            <a:r>
              <a:rPr lang="en-US" baseline="50000" dirty="0">
                <a:solidFill>
                  <a:srgbClr val="000000"/>
                </a:solidFill>
              </a:rPr>
              <a:t>x2</a:t>
            </a:r>
            <a:r>
              <a:rPr lang="en-US" dirty="0" smtClean="0"/>
              <a:t>: A conservative implementation that</a:t>
            </a:r>
          </a:p>
          <a:p>
            <a:pPr lvl="2">
              <a:buFont typeface="Arial"/>
              <a:buChar char="•"/>
            </a:pPr>
            <a:r>
              <a:rPr lang="en-US" dirty="0" smtClean="0"/>
              <a:t> iterates through current mechanisms for name binding.</a:t>
            </a:r>
          </a:p>
          <a:p>
            <a:pPr>
              <a:buFont typeface="Arial"/>
              <a:buChar char="•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29664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556" y="107577"/>
            <a:ext cx="8508999" cy="1345867"/>
          </a:xfrm>
        </p:spPr>
        <p:txBody>
          <a:bodyPr/>
          <a:lstStyle/>
          <a:p>
            <a:r>
              <a:rPr lang="en-US" sz="5000" dirty="0" smtClean="0"/>
              <a:t>Weak hiding for C++ Concepts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4719679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/>
              <a:t>How to </a:t>
            </a:r>
            <a:r>
              <a:rPr lang="en-US" dirty="0" smtClean="0"/>
              <a:t>safely transition </a:t>
            </a:r>
            <a:r>
              <a:rPr lang="en-US" dirty="0"/>
              <a:t>from unconstrained to constrained </a:t>
            </a:r>
            <a:r>
              <a:rPr lang="en-US" dirty="0" smtClean="0"/>
              <a:t>templates?</a:t>
            </a:r>
            <a:endParaRPr lang="en-US" dirty="0" smtClean="0">
              <a:solidFill>
                <a:srgbClr val="000000"/>
              </a:solidFill>
            </a:endParaRPr>
          </a:p>
          <a:p>
            <a:pPr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The Palo Alto design has not yet                                    specified expression validation. </a:t>
            </a:r>
          </a:p>
          <a:p>
            <a:pPr lvl="1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Assume that declarations that                                                            would match the constraint are                                                    </a:t>
            </a:r>
            <a:r>
              <a:rPr lang="en-US" b="1" i="1" dirty="0" smtClean="0">
                <a:solidFill>
                  <a:srgbClr val="000000"/>
                </a:solidFill>
              </a:rPr>
              <a:t>implicitly</a:t>
            </a:r>
            <a:r>
              <a:rPr lang="en-US" dirty="0" smtClean="0">
                <a:solidFill>
                  <a:srgbClr val="000000"/>
                </a:solidFill>
              </a:rPr>
              <a:t> injected into the                                                           restricted scope.</a:t>
            </a:r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A Constraints Check Forwarding                                                  (CCF) condition</a:t>
            </a:r>
          </a:p>
          <a:p>
            <a:pPr lvl="1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allows to specify a related class    </a:t>
            </a:r>
            <a:r>
              <a:rPr lang="en-US" dirty="0" smtClean="0">
                <a:solidFill>
                  <a:srgbClr val="000000"/>
                </a:solidFill>
              </a:rPr>
              <a:t>                                                          </a:t>
            </a:r>
            <a:r>
              <a:rPr lang="en-US" dirty="0">
                <a:solidFill>
                  <a:srgbClr val="000000"/>
                </a:solidFill>
              </a:rPr>
              <a:t>of invalid references</a:t>
            </a:r>
            <a:r>
              <a:rPr lang="en-US" dirty="0" smtClean="0">
                <a:solidFill>
                  <a:srgbClr val="000000"/>
                </a:solidFill>
              </a:rPr>
              <a:t>.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538235" y="2152058"/>
            <a:ext cx="3422321" cy="3718164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concept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&lt;Regular T&gt;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= requires (T a)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{ foo(a); }</a:t>
            </a:r>
          </a:p>
          <a:p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void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foo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int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);</a:t>
            </a:r>
          </a:p>
          <a:p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template&lt;</a:t>
            </a:r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typename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T&gt;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requires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C&lt;T&gt;</a:t>
            </a: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void </a:t>
            </a:r>
            <a:r>
              <a:rPr lang="en-US" b="1" dirty="0" err="1">
                <a:solidFill>
                  <a:schemeClr val="tx1"/>
                </a:solidFill>
                <a:latin typeface="Courier"/>
                <a:cs typeface="Courier"/>
              </a:rPr>
              <a:t>gen_func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(T a) {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foo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a)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;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		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foo(1);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// Pass ?</a:t>
            </a:r>
            <a:endParaRPr lang="en-US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}</a:t>
            </a:r>
            <a:endParaRPr lang="en-US" dirty="0">
              <a:solidFill>
                <a:schemeClr val="tx1"/>
              </a:solidFill>
              <a:latin typeface="Courier"/>
              <a:cs typeface="Courier"/>
            </a:endParaRPr>
          </a:p>
          <a:p>
            <a:endParaRPr lang="en-US" sz="2000" dirty="0" smtClean="0">
              <a:solidFill>
                <a:schemeClr val="tx1"/>
              </a:solidFill>
              <a:latin typeface="Courier"/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960535" y="5062228"/>
            <a:ext cx="951567" cy="259222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644444" y="2279057"/>
            <a:ext cx="3189111" cy="3393610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85557" y="2554111"/>
            <a:ext cx="2779888" cy="649111"/>
          </a:xfrm>
          <a:prstGeom prst="rect">
            <a:avLst/>
          </a:prstGeom>
          <a:noFill/>
          <a:ln w="9525">
            <a:solidFill>
              <a:srgbClr val="00009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013222" y="4174064"/>
            <a:ext cx="914400" cy="39511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0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525" y="107577"/>
            <a:ext cx="8275053" cy="1345867"/>
          </a:xfrm>
        </p:spPr>
        <p:txBody>
          <a:bodyPr/>
          <a:lstStyle/>
          <a:p>
            <a:r>
              <a:rPr lang="en-US" sz="5000" dirty="0" smtClean="0"/>
              <a:t>The CCF Condition</a:t>
            </a:r>
            <a:endParaRPr lang="en-US" sz="5000" dirty="0"/>
          </a:p>
        </p:txBody>
      </p:sp>
      <p:sp>
        <p:nvSpPr>
          <p:cNvPr id="7" name="Rounded Rectangle 6"/>
          <p:cNvSpPr/>
          <p:nvPr/>
        </p:nvSpPr>
        <p:spPr>
          <a:xfrm>
            <a:off x="663221" y="1384680"/>
            <a:ext cx="7817555" cy="5247542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concept </a:t>
            </a:r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C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&lt;</a:t>
            </a:r>
            <a:r>
              <a:rPr lang="en-US" b="1" dirty="0" err="1">
                <a:solidFill>
                  <a:schemeClr val="tx1"/>
                </a:solidFill>
                <a:latin typeface="Courier"/>
                <a:cs typeface="Courier"/>
              </a:rPr>
              <a:t>Semiregular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T&gt; = </a:t>
            </a:r>
            <a:endParaRPr lang="en-US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	requires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(T a) { foo(a);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struct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B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{}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template&lt;</a:t>
            </a:r>
            <a:r>
              <a:rPr lang="en-US" b="1" dirty="0" err="1">
                <a:solidFill>
                  <a:schemeClr val="tx1"/>
                </a:solidFill>
                <a:latin typeface="Courier"/>
                <a:cs typeface="Courier"/>
              </a:rPr>
              <a:t>Semiregular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&gt; void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foo(T a);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void foo(B&amp;)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;</a:t>
            </a:r>
          </a:p>
          <a:p>
            <a:endParaRPr lang="en-US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// Calls to ::foo() forward responsibility for </a:t>
            </a:r>
          </a:p>
          <a:p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// constraints checking from </a:t>
            </a:r>
            <a:r>
              <a:rPr lang="en-US" b="1" dirty="0" err="1" smtClean="0">
                <a:solidFill>
                  <a:srgbClr val="008000"/>
                </a:solidFill>
                <a:latin typeface="Courier"/>
                <a:cs typeface="Courier"/>
              </a:rPr>
              <a:t>gen_func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() to foo().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template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&lt;</a:t>
            </a:r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C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T1, </a:t>
            </a:r>
            <a:r>
              <a:rPr lang="en-US" dirty="0" err="1">
                <a:solidFill>
                  <a:schemeClr val="tx1"/>
                </a:solidFill>
                <a:latin typeface="Courier"/>
                <a:cs typeface="Courier"/>
              </a:rPr>
              <a:t>typename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T2&gt; 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requires </a:t>
            </a:r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Convertible&lt;T2,T1&gt;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&amp;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&amp;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Convertible</a:t>
            </a:r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&lt;B,T1&gt;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void </a:t>
            </a:r>
            <a:r>
              <a:rPr lang="en-US" b="1" dirty="0" err="1">
                <a:solidFill>
                  <a:schemeClr val="tx1"/>
                </a:solidFill>
                <a:latin typeface="Courier"/>
                <a:cs typeface="Courier"/>
              </a:rPr>
              <a:t>gen_func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T1 a1, T2 a2, B b) {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	foo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(a1);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/ 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== 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::foo(a1) ?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	foo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(a2);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/ 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== 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::foo(a2) ?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	foo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(b );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/ 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== 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::foo(b ) 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?</a:t>
            </a:r>
          </a:p>
          <a:p>
            <a:endParaRPr lang="en-US" b="1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	// Is ::foo(v) equal to or preferable to foo(v)?</a:t>
            </a:r>
            <a:endParaRPr lang="en-US" b="1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2000" dirty="0" smtClean="0">
              <a:solidFill>
                <a:schemeClr val="tx1"/>
              </a:solidFill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65202" y="5842000"/>
            <a:ext cx="7388576" cy="479778"/>
          </a:xfrm>
          <a:prstGeom prst="rect">
            <a:avLst/>
          </a:prstGeom>
          <a:solidFill>
            <a:schemeClr val="accent6">
              <a:lumMod val="20000"/>
              <a:lumOff val="80000"/>
              <a:alpha val="8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ular Callout 7"/>
          <p:cNvSpPr/>
          <p:nvPr/>
        </p:nvSpPr>
        <p:spPr>
          <a:xfrm>
            <a:off x="5074801" y="1636891"/>
            <a:ext cx="3654777" cy="832556"/>
          </a:xfrm>
          <a:prstGeom prst="wedgeRoundRectCallout">
            <a:avLst>
              <a:gd name="adj1" fmla="val -51561"/>
              <a:gd name="adj2" fmla="val 259257"/>
              <a:gd name="adj3" fmla="val 16667"/>
            </a:avLst>
          </a:prstGeom>
          <a:solidFill>
            <a:srgbClr val="A9D6FF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Palo Alto design does not capture conversions</a:t>
            </a:r>
            <a:endParaRPr lang="en-US" sz="2400" b="1" dirty="0">
              <a:solidFill>
                <a:schemeClr val="tx1"/>
              </a:solidFill>
              <a:cs typeface="Courier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05091" y="5163616"/>
            <a:ext cx="3897932" cy="551383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00111" y="4244619"/>
            <a:ext cx="5585178" cy="39511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11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8" grpId="1" animBg="1"/>
      <p:bldP spid="9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59979"/>
          </a:xfrm>
        </p:spPr>
        <p:txBody>
          <a:bodyPr/>
          <a:lstStyle/>
          <a:p>
            <a:r>
              <a:rPr lang="en-US" sz="5000" dirty="0" smtClean="0"/>
              <a:t>Problem Statement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882588"/>
            <a:ext cx="8395368" cy="4622634"/>
          </a:xfrm>
        </p:spPr>
        <p:txBody>
          <a:bodyPr>
            <a:normAutofit/>
          </a:bodyPr>
          <a:lstStyle/>
          <a:p>
            <a:pPr lvl="1">
              <a:buFontTx/>
              <a:buChar char="•"/>
            </a:pPr>
            <a:r>
              <a:rPr lang="en-US" dirty="0" smtClean="0"/>
              <a:t>?</a:t>
            </a:r>
          </a:p>
          <a:p>
            <a:pPr lvl="1">
              <a:buFontTx/>
              <a:buChar char="•"/>
            </a:pPr>
            <a:r>
              <a:rPr lang="en-US" dirty="0" smtClean="0"/>
              <a:t>?</a:t>
            </a:r>
          </a:p>
          <a:p>
            <a:pPr lvl="1">
              <a:buFontTx/>
              <a:buChar char="•"/>
            </a:pPr>
            <a:r>
              <a:rPr lang="en-US" dirty="0" smtClean="0"/>
              <a:t>?</a:t>
            </a:r>
          </a:p>
          <a:p>
            <a:pPr lvl="1">
              <a:buFontTx/>
              <a:buChar char="•"/>
            </a:pPr>
            <a:r>
              <a:rPr lang="en-US" dirty="0" smtClean="0"/>
              <a:t>?</a:t>
            </a:r>
          </a:p>
          <a:p>
            <a:pPr lvl="1">
              <a:buFontTx/>
              <a:buChar char="•"/>
            </a:pPr>
            <a:r>
              <a:rPr lang="en-US" dirty="0" smtClean="0"/>
              <a:t>?</a:t>
            </a:r>
          </a:p>
          <a:p>
            <a:pPr lvl="1">
              <a:buFontTx/>
              <a:buChar char="•"/>
            </a:pPr>
            <a:r>
              <a:rPr lang="en-US" dirty="0" smtClean="0"/>
              <a:t>?</a:t>
            </a:r>
          </a:p>
          <a:p>
            <a:pPr lvl="1">
              <a:buFontTx/>
              <a:buChar char="•"/>
            </a:pPr>
            <a:r>
              <a:rPr lang="en-US" dirty="0" smtClean="0"/>
              <a:t>?</a:t>
            </a:r>
          </a:p>
          <a:p>
            <a:pPr lvl="1">
              <a:buFontTx/>
              <a:buChar char="•"/>
            </a:pPr>
            <a:r>
              <a:rPr lang="en-US" dirty="0" smtClean="0"/>
              <a:t>?</a:t>
            </a:r>
          </a:p>
          <a:p>
            <a:pPr lvl="1">
              <a:buFontTx/>
              <a:buChar char="•"/>
            </a:pPr>
            <a:r>
              <a:rPr lang="en-US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4407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525" y="107577"/>
            <a:ext cx="8275053" cy="1345867"/>
          </a:xfrm>
        </p:spPr>
        <p:txBody>
          <a:bodyPr/>
          <a:lstStyle/>
          <a:p>
            <a:r>
              <a:rPr lang="en-US" sz="5000" dirty="0" smtClean="0">
                <a:solidFill>
                  <a:srgbClr val="800000"/>
                </a:solidFill>
              </a:rPr>
              <a:t>Merging </a:t>
            </a:r>
            <a:r>
              <a:rPr lang="en-US" sz="5000" dirty="0" smtClean="0">
                <a:solidFill>
                  <a:srgbClr val="800000"/>
                </a:solidFill>
                <a:sym typeface="Wingdings"/>
              </a:rPr>
              <a:t> Subject to</a:t>
            </a:r>
            <a:r>
              <a:rPr lang="en-US" sz="5000" dirty="0" smtClean="0">
                <a:solidFill>
                  <a:srgbClr val="800000"/>
                </a:solidFill>
              </a:rPr>
              <a:t> CCF</a:t>
            </a:r>
            <a:endParaRPr lang="en-US" sz="5000" dirty="0">
              <a:solidFill>
                <a:srgbClr val="800000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63221" y="1384680"/>
            <a:ext cx="7817555" cy="5247542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concept </a:t>
            </a:r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C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&lt;</a:t>
            </a:r>
            <a:r>
              <a:rPr lang="en-US" b="1" dirty="0" err="1">
                <a:solidFill>
                  <a:schemeClr val="tx1"/>
                </a:solidFill>
                <a:latin typeface="Courier"/>
                <a:cs typeface="Courier"/>
              </a:rPr>
              <a:t>Semiregular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T&gt; = </a:t>
            </a:r>
            <a:endParaRPr lang="en-US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	requires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(T a) { foo(a);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 err="1" smtClean="0">
                <a:solidFill>
                  <a:schemeClr val="tx1"/>
                </a:solidFill>
                <a:latin typeface="Courier"/>
                <a:cs typeface="Courier"/>
              </a:rPr>
              <a:t>struct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B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{}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template&lt;</a:t>
            </a:r>
            <a:r>
              <a:rPr lang="en-US" b="1" dirty="0" err="1">
                <a:solidFill>
                  <a:schemeClr val="tx1"/>
                </a:solidFill>
                <a:latin typeface="Courier"/>
                <a:cs typeface="Courier"/>
              </a:rPr>
              <a:t>Semiregular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T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&gt; void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foo(T a);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void foo(B&amp;)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;</a:t>
            </a:r>
          </a:p>
          <a:p>
            <a:endParaRPr lang="en-US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rgbClr val="008000"/>
                </a:solidFill>
                <a:latin typeface="Courier"/>
                <a:cs typeface="Courier"/>
              </a:rPr>
              <a:t>// Calls to ::foo() forward responsibility for </a:t>
            </a:r>
          </a:p>
          <a:p>
            <a:r>
              <a:rPr lang="en-US" dirty="0" smtClean="0">
                <a:solidFill>
                  <a:srgbClr val="008000"/>
                </a:solidFill>
                <a:latin typeface="Courier"/>
                <a:cs typeface="Courier"/>
              </a:rPr>
              <a:t>// constraints checking from </a:t>
            </a:r>
            <a:r>
              <a:rPr lang="en-US" dirty="0" err="1" smtClean="0">
                <a:solidFill>
                  <a:srgbClr val="008000"/>
                </a:solidFill>
                <a:latin typeface="Courier"/>
                <a:cs typeface="Courier"/>
              </a:rPr>
              <a:t>gen_func</a:t>
            </a:r>
            <a:r>
              <a:rPr lang="en-US" dirty="0" smtClean="0">
                <a:solidFill>
                  <a:srgbClr val="008000"/>
                </a:solidFill>
                <a:latin typeface="Courier"/>
                <a:cs typeface="Courier"/>
              </a:rPr>
              <a:t>() to foo().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template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&lt;</a:t>
            </a:r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C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T1, </a:t>
            </a:r>
            <a:r>
              <a:rPr lang="en-US" dirty="0" err="1">
                <a:solidFill>
                  <a:schemeClr val="tx1"/>
                </a:solidFill>
                <a:latin typeface="Courier"/>
                <a:cs typeface="Courier"/>
              </a:rPr>
              <a:t>typename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 T2&gt; 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requires </a:t>
            </a:r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Convertible&lt;T2,T1&gt; 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&amp;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&amp; </a:t>
            </a:r>
            <a:r>
              <a:rPr lang="en-US" b="1" dirty="0" smtClean="0">
                <a:solidFill>
                  <a:schemeClr val="tx1"/>
                </a:solidFill>
                <a:latin typeface="Courier"/>
                <a:cs typeface="Courier"/>
              </a:rPr>
              <a:t>Convertible</a:t>
            </a:r>
            <a:r>
              <a:rPr lang="en-US" b="1" dirty="0">
                <a:solidFill>
                  <a:schemeClr val="tx1"/>
                </a:solidFill>
                <a:latin typeface="Courier"/>
                <a:cs typeface="Courier"/>
              </a:rPr>
              <a:t>&lt;B,T1&gt;</a:t>
            </a: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void </a:t>
            </a:r>
            <a:r>
              <a:rPr lang="en-US" b="1" dirty="0" err="1">
                <a:solidFill>
                  <a:schemeClr val="tx1"/>
                </a:solidFill>
                <a:latin typeface="Courier"/>
                <a:cs typeface="Courier"/>
              </a:rPr>
              <a:t>gen_func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T1 a1, T2 a2, B b) {</a:t>
            </a: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	foo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(a1);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/ 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May bind to 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::foo(a1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).</a:t>
            </a:r>
            <a:endParaRPr lang="en-US" b="1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	foo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(a2);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/ 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May bind to 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::foo(a2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).</a:t>
            </a:r>
            <a:endParaRPr lang="en-US" b="1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  	foo</a:t>
            </a:r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(b ); </a:t>
            </a:r>
            <a:r>
              <a:rPr lang="en-US" dirty="0" smtClean="0">
                <a:solidFill>
                  <a:schemeClr val="tx1"/>
                </a:solidFill>
                <a:latin typeface="Courier"/>
                <a:cs typeface="Courier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/ 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May bind to </a:t>
            </a:r>
            <a:r>
              <a:rPr lang="en-US" b="1" dirty="0">
                <a:solidFill>
                  <a:srgbClr val="008000"/>
                </a:solidFill>
                <a:latin typeface="Courier"/>
                <a:cs typeface="Courier"/>
              </a:rPr>
              <a:t>::foo(b 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).</a:t>
            </a:r>
          </a:p>
          <a:p>
            <a:endParaRPr lang="en-US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rgbClr val="008000"/>
                </a:solidFill>
                <a:latin typeface="Courier"/>
                <a:cs typeface="Courier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urier"/>
                <a:cs typeface="Courier"/>
              </a:rPr>
              <a:t>// Is ::foo(v) equal to or preferable to foo(v)?</a:t>
            </a:r>
            <a:endParaRPr lang="en-US" b="1" dirty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2000" dirty="0" smtClean="0">
              <a:solidFill>
                <a:schemeClr val="tx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7161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7577"/>
            <a:ext cx="9143999" cy="1345867"/>
          </a:xfrm>
        </p:spPr>
        <p:txBody>
          <a:bodyPr/>
          <a:lstStyle/>
          <a:p>
            <a:r>
              <a:rPr lang="en-US" sz="5000" dirty="0" smtClean="0"/>
              <a:t>Practical Examples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449586" cy="5122334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STL: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rotate()</a:t>
            </a:r>
            <a:r>
              <a:rPr lang="en-US" dirty="0">
                <a:solidFill>
                  <a:srgbClr val="000000"/>
                </a:solidFill>
                <a:latin typeface="Book Antiqua"/>
                <a:cs typeface="Book Antiqua"/>
              </a:rPr>
              <a:t> a</a:t>
            </a:r>
            <a:r>
              <a:rPr lang="en-US" dirty="0">
                <a:solidFill>
                  <a:srgbClr val="000000"/>
                </a:solidFill>
              </a:rPr>
              <a:t>nd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move()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D</a:t>
            </a:r>
            <a:r>
              <a:rPr lang="en-US" sz="2000" dirty="0" smtClean="0">
                <a:solidFill>
                  <a:srgbClr val="000000"/>
                </a:solidFill>
              </a:rPr>
              <a:t>ifferent </a:t>
            </a:r>
            <a:r>
              <a:rPr lang="en-US" sz="2000" dirty="0">
                <a:solidFill>
                  <a:srgbClr val="000000"/>
                </a:solidFill>
              </a:rPr>
              <a:t>number of parameters.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Uses qualified names.</a:t>
            </a:r>
            <a:endParaRPr lang="en-US" sz="10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000" dirty="0" smtClean="0">
              <a:solidFill>
                <a:srgbClr val="000000"/>
              </a:solidFill>
            </a:endParaRPr>
          </a:p>
          <a:p>
            <a:pPr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STL: 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rotate()</a:t>
            </a:r>
            <a:r>
              <a:rPr lang="en-US" dirty="0" smtClean="0">
                <a:solidFill>
                  <a:srgbClr val="000000"/>
                </a:solidFill>
                <a:latin typeface="Book Antiqua"/>
                <a:cs typeface="Book Antiqua"/>
              </a:rPr>
              <a:t> a</a:t>
            </a:r>
            <a:r>
              <a:rPr lang="en-US" dirty="0" smtClean="0">
                <a:solidFill>
                  <a:srgbClr val="000000"/>
                </a:solidFill>
              </a:rPr>
              <a:t>nd 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operator()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Palo Alto design does not cover type conversions.</a:t>
            </a:r>
          </a:p>
          <a:p>
            <a:pPr marL="0" indent="0">
              <a:buNone/>
            </a:pPr>
            <a:endParaRPr lang="en-US" sz="1000" dirty="0" smtClean="0">
              <a:solidFill>
                <a:srgbClr val="000000"/>
              </a:solidFill>
            </a:endParaRPr>
          </a:p>
          <a:p>
            <a:pPr>
              <a:buFont typeface="Arial"/>
              <a:buChar char="•"/>
            </a:pPr>
            <a:r>
              <a:rPr lang="en-US" dirty="0" err="1" smtClean="0">
                <a:solidFill>
                  <a:srgbClr val="000000"/>
                </a:solidFill>
              </a:rPr>
              <a:t>Plenoptic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photography: Image rendering</a:t>
            </a:r>
            <a:endParaRPr lang="en-US" sz="2000" dirty="0">
              <a:solidFill>
                <a:srgbClr val="000000"/>
              </a:solidFill>
            </a:endParaRPr>
          </a:p>
          <a:p>
            <a:pPr marL="857250" lvl="1" indent="-457200">
              <a:buFont typeface="Wingdings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Different </a:t>
            </a:r>
            <a:r>
              <a:rPr lang="en-US" sz="2000" dirty="0">
                <a:solidFill>
                  <a:srgbClr val="000000"/>
                </a:solidFill>
              </a:rPr>
              <a:t>parameter types.</a:t>
            </a:r>
          </a:p>
          <a:p>
            <a:pPr marL="857250" lvl="1" indent="-457200">
              <a:buFont typeface="Wingdings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Does not use qualified names.</a:t>
            </a:r>
          </a:p>
        </p:txBody>
      </p:sp>
    </p:spTree>
    <p:extLst>
      <p:ext uri="{BB962C8B-B14F-4D97-AF65-F5344CB8AC3E}">
        <p14:creationId xmlns:p14="http://schemas.microsoft.com/office/powerpoint/2010/main" val="169242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7577"/>
            <a:ext cx="9143999" cy="1345867"/>
          </a:xfrm>
        </p:spPr>
        <p:txBody>
          <a:bodyPr/>
          <a:lstStyle/>
          <a:p>
            <a:r>
              <a:rPr lang="en-US" sz="5000" dirty="0" smtClean="0"/>
              <a:t>Practical Examples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449586" cy="5122334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STL: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rotate()</a:t>
            </a:r>
            <a:r>
              <a:rPr lang="en-US" dirty="0">
                <a:solidFill>
                  <a:srgbClr val="000000"/>
                </a:solidFill>
                <a:latin typeface="Book Antiqua"/>
                <a:cs typeface="Book Antiqua"/>
              </a:rPr>
              <a:t> a</a:t>
            </a:r>
            <a:r>
              <a:rPr lang="en-US" dirty="0">
                <a:solidFill>
                  <a:srgbClr val="000000"/>
                </a:solidFill>
              </a:rPr>
              <a:t>nd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move()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Is subject to CCF.			Proof </a:t>
            </a:r>
            <a:r>
              <a:rPr lang="en-US" sz="2000" dirty="0" smtClean="0">
                <a:solidFill>
                  <a:srgbClr val="000000"/>
                </a:solidFill>
                <a:sym typeface="Wingdings"/>
              </a:rPr>
              <a:t> Weak hiding is not needed.</a:t>
            </a:r>
            <a:endParaRPr lang="en-US" sz="2000" dirty="0" smtClean="0">
              <a:solidFill>
                <a:srgbClr val="000000"/>
              </a:solidFill>
            </a:endParaRPr>
          </a:p>
          <a:p>
            <a:pPr marL="857250" lvl="1" indent="-4572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Alternative requires extensible structures.</a:t>
            </a:r>
          </a:p>
          <a:p>
            <a:pPr marL="0" indent="0">
              <a:buNone/>
            </a:pPr>
            <a:endParaRPr lang="en-US" sz="1000" dirty="0" smtClean="0">
              <a:solidFill>
                <a:srgbClr val="000000"/>
              </a:solidFill>
            </a:endParaRPr>
          </a:p>
          <a:p>
            <a:pPr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STL: 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rotate()</a:t>
            </a:r>
            <a:r>
              <a:rPr lang="en-US" dirty="0" smtClean="0">
                <a:solidFill>
                  <a:srgbClr val="000000"/>
                </a:solidFill>
                <a:latin typeface="Book Antiqua"/>
                <a:cs typeface="Book Antiqua"/>
              </a:rPr>
              <a:t> a</a:t>
            </a:r>
            <a:r>
              <a:rPr lang="en-US" dirty="0" smtClean="0">
                <a:solidFill>
                  <a:srgbClr val="000000"/>
                </a:solidFill>
              </a:rPr>
              <a:t>nd 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operator()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Is subject to CCF.			</a:t>
            </a:r>
            <a:r>
              <a:rPr lang="en-US" sz="2000" dirty="0">
                <a:solidFill>
                  <a:srgbClr val="000000"/>
                </a:solidFill>
              </a:rPr>
              <a:t>P</a:t>
            </a:r>
            <a:r>
              <a:rPr lang="en-US" sz="2000" dirty="0" smtClean="0">
                <a:solidFill>
                  <a:srgbClr val="000000"/>
                </a:solidFill>
              </a:rPr>
              <a:t>roof </a:t>
            </a:r>
            <a:r>
              <a:rPr lang="en-US" sz="2000" dirty="0" smtClean="0">
                <a:solidFill>
                  <a:srgbClr val="000000"/>
                </a:solidFill>
                <a:sym typeface="Wingdings"/>
              </a:rPr>
              <a:t> Weak hiding is needed.</a:t>
            </a:r>
            <a:endParaRPr lang="en-US" sz="20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000" dirty="0" smtClean="0">
              <a:solidFill>
                <a:srgbClr val="000000"/>
              </a:solidFill>
            </a:endParaRPr>
          </a:p>
          <a:p>
            <a:pPr>
              <a:buFont typeface="Arial"/>
              <a:buChar char="•"/>
            </a:pPr>
            <a:r>
              <a:rPr lang="en-US" dirty="0" err="1" smtClean="0">
                <a:solidFill>
                  <a:srgbClr val="000000"/>
                </a:solidFill>
              </a:rPr>
              <a:t>Plenoptic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000000"/>
                </a:solidFill>
              </a:rPr>
              <a:t>photography: Image rendering</a:t>
            </a:r>
            <a:endParaRPr lang="en-US" sz="2000" dirty="0">
              <a:solidFill>
                <a:srgbClr val="000000"/>
              </a:solidFill>
            </a:endParaRPr>
          </a:p>
          <a:p>
            <a:pPr marL="857250" lvl="1" indent="-457200">
              <a:buFont typeface="Wingdings" charset="2"/>
              <a:buChar char="§"/>
            </a:pPr>
            <a:r>
              <a:rPr lang="en-US" sz="2000" dirty="0">
                <a:solidFill>
                  <a:srgbClr val="000000"/>
                </a:solidFill>
              </a:rPr>
              <a:t>Not subject to CCF</a:t>
            </a:r>
            <a:r>
              <a:rPr lang="en-US" sz="2000" dirty="0" smtClean="0">
                <a:solidFill>
                  <a:srgbClr val="000000"/>
                </a:solidFill>
              </a:rPr>
              <a:t>.</a:t>
            </a:r>
          </a:p>
          <a:p>
            <a:pPr marL="857250" lvl="1" indent="-457200">
              <a:buFont typeface="Wingdings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Requires extensible structures for completeness.</a:t>
            </a:r>
          </a:p>
        </p:txBody>
      </p:sp>
    </p:spTree>
    <p:extLst>
      <p:ext uri="{BB962C8B-B14F-4D97-AF65-F5344CB8AC3E}">
        <p14:creationId xmlns:p14="http://schemas.microsoft.com/office/powerpoint/2010/main" val="1216013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7577"/>
            <a:ext cx="9143999" cy="1345867"/>
          </a:xfrm>
        </p:spPr>
        <p:txBody>
          <a:bodyPr/>
          <a:lstStyle/>
          <a:p>
            <a:r>
              <a:rPr lang="en-US" sz="5000" dirty="0" smtClean="0"/>
              <a:t>Practical Examples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449586" cy="5122334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STL: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rotate()</a:t>
            </a:r>
            <a:r>
              <a:rPr lang="en-US" dirty="0">
                <a:solidFill>
                  <a:srgbClr val="000000"/>
                </a:solidFill>
                <a:latin typeface="Book Antiqua"/>
                <a:cs typeface="Book Antiqua"/>
              </a:rPr>
              <a:t> a</a:t>
            </a:r>
            <a:r>
              <a:rPr lang="en-US" dirty="0">
                <a:solidFill>
                  <a:srgbClr val="000000"/>
                </a:solidFill>
              </a:rPr>
              <a:t>nd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move()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Is subject to CCF.			Proof </a:t>
            </a:r>
            <a:r>
              <a:rPr lang="en-US" sz="2000" dirty="0" smtClean="0">
                <a:solidFill>
                  <a:srgbClr val="000000"/>
                </a:solidFill>
                <a:sym typeface="Wingdings"/>
              </a:rPr>
              <a:t> Weak hiding is not needed.</a:t>
            </a:r>
            <a:endParaRPr lang="en-US" sz="2000" dirty="0" smtClean="0">
              <a:solidFill>
                <a:srgbClr val="000000"/>
              </a:solidFill>
            </a:endParaRPr>
          </a:p>
          <a:p>
            <a:pPr marL="857250" lvl="1" indent="-4572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Alternative requires </a:t>
            </a:r>
            <a:r>
              <a:rPr lang="en-US" sz="2000" b="1" dirty="0" smtClean="0">
                <a:solidFill>
                  <a:srgbClr val="000000"/>
                </a:solidFill>
              </a:rPr>
              <a:t>extensible structures</a:t>
            </a:r>
            <a:r>
              <a:rPr lang="en-US" sz="2000" dirty="0" smtClean="0">
                <a:solidFill>
                  <a:srgbClr val="000000"/>
                </a:solidFill>
              </a:rPr>
              <a:t>.</a:t>
            </a:r>
          </a:p>
          <a:p>
            <a:pPr marL="0" indent="0">
              <a:buNone/>
            </a:pPr>
            <a:endParaRPr lang="en-US" sz="1000" dirty="0" smtClean="0">
              <a:solidFill>
                <a:srgbClr val="000000"/>
              </a:solidFill>
            </a:endParaRPr>
          </a:p>
          <a:p>
            <a:pPr>
              <a:buFont typeface="Arial"/>
              <a:buChar char="•"/>
            </a:pPr>
            <a:r>
              <a:rPr lang="en-US" b="1" dirty="0" smtClean="0">
                <a:solidFill>
                  <a:srgbClr val="000000"/>
                </a:solidFill>
              </a:rPr>
              <a:t>STL: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rotate()</a:t>
            </a:r>
            <a:r>
              <a:rPr lang="en-US" b="1" dirty="0" smtClean="0">
                <a:solidFill>
                  <a:srgbClr val="000000"/>
                </a:solidFill>
                <a:latin typeface="Book Antiqua"/>
                <a:cs typeface="Book Antiqua"/>
              </a:rPr>
              <a:t> a</a:t>
            </a:r>
            <a:r>
              <a:rPr lang="en-US" b="1" dirty="0" smtClean="0">
                <a:solidFill>
                  <a:srgbClr val="000000"/>
                </a:solidFill>
              </a:rPr>
              <a:t>nd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operator()</a:t>
            </a:r>
          </a:p>
          <a:p>
            <a:pPr marL="857250" lvl="1" indent="-457200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Is subject to CCF.			</a:t>
            </a:r>
            <a:r>
              <a:rPr lang="en-US" sz="2000" dirty="0">
                <a:solidFill>
                  <a:srgbClr val="000000"/>
                </a:solidFill>
              </a:rPr>
              <a:t>P</a:t>
            </a:r>
            <a:r>
              <a:rPr lang="en-US" sz="2000" dirty="0" smtClean="0">
                <a:solidFill>
                  <a:srgbClr val="000000"/>
                </a:solidFill>
              </a:rPr>
              <a:t>roof </a:t>
            </a:r>
            <a:r>
              <a:rPr lang="en-US" sz="2000" dirty="0" smtClean="0">
                <a:solidFill>
                  <a:srgbClr val="000000"/>
                </a:solidFill>
                <a:sym typeface="Wingdings"/>
              </a:rPr>
              <a:t> Weak hiding is needed.</a:t>
            </a:r>
            <a:endParaRPr lang="en-US" sz="20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1000" dirty="0" smtClean="0">
              <a:solidFill>
                <a:srgbClr val="000000"/>
              </a:solidFill>
            </a:endParaRPr>
          </a:p>
          <a:p>
            <a:pPr>
              <a:buFont typeface="Arial"/>
              <a:buChar char="•"/>
            </a:pPr>
            <a:r>
              <a:rPr lang="en-US" b="1" dirty="0" err="1" smtClean="0">
                <a:solidFill>
                  <a:srgbClr val="000000"/>
                </a:solidFill>
              </a:rPr>
              <a:t>Plenoptic</a:t>
            </a:r>
            <a:r>
              <a:rPr lang="en-US" b="1" dirty="0" smtClean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00"/>
                </a:solidFill>
              </a:rPr>
              <a:t>photography: Image rendering</a:t>
            </a:r>
            <a:endParaRPr lang="en-US" sz="2000" b="1" dirty="0">
              <a:solidFill>
                <a:srgbClr val="000000"/>
              </a:solidFill>
            </a:endParaRPr>
          </a:p>
          <a:p>
            <a:pPr marL="857250" lvl="1" indent="-457200">
              <a:buFont typeface="Wingdings" charset="2"/>
              <a:buChar char="§"/>
            </a:pPr>
            <a:r>
              <a:rPr lang="en-US" sz="2000" dirty="0">
                <a:solidFill>
                  <a:srgbClr val="000000"/>
                </a:solidFill>
              </a:rPr>
              <a:t>Not subject to </a:t>
            </a:r>
            <a:r>
              <a:rPr lang="en-US" sz="2000" dirty="0" smtClean="0">
                <a:solidFill>
                  <a:srgbClr val="000000"/>
                </a:solidFill>
              </a:rPr>
              <a:t>CCF, if using (weak) hiding.</a:t>
            </a:r>
          </a:p>
          <a:p>
            <a:pPr marL="857250" lvl="1" indent="-457200">
              <a:buFont typeface="Wingdings" charset="2"/>
              <a:buChar char="§"/>
            </a:pPr>
            <a:r>
              <a:rPr lang="en-US" sz="2000" dirty="0" smtClean="0">
                <a:solidFill>
                  <a:srgbClr val="000000"/>
                </a:solidFill>
              </a:rPr>
              <a:t>Requires </a:t>
            </a:r>
            <a:r>
              <a:rPr lang="en-US" sz="2000" b="1" dirty="0" smtClean="0">
                <a:solidFill>
                  <a:srgbClr val="000000"/>
                </a:solidFill>
              </a:rPr>
              <a:t>extensible structures </a:t>
            </a:r>
            <a:r>
              <a:rPr lang="en-US" sz="2000" dirty="0" smtClean="0">
                <a:solidFill>
                  <a:srgbClr val="000000"/>
                </a:solidFill>
              </a:rPr>
              <a:t>for completeness.</a:t>
            </a:r>
          </a:p>
        </p:txBody>
      </p:sp>
    </p:spTree>
    <p:extLst>
      <p:ext uri="{BB962C8B-B14F-4D97-AF65-F5344CB8AC3E}">
        <p14:creationId xmlns:p14="http://schemas.microsoft.com/office/powerpoint/2010/main" val="402559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STL rotate and Operators</a:t>
            </a:r>
            <a:endParaRPr lang="en-US" sz="5000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31242" y="1562564"/>
            <a:ext cx="8523111" cy="4660436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// </a:t>
            </a:r>
            <a:r>
              <a:rPr lang="en-US" sz="2000" dirty="0">
                <a:solidFill>
                  <a:srgbClr val="008000"/>
                </a:solidFill>
                <a:latin typeface="Courier"/>
                <a:cs typeface="Courier"/>
              </a:rPr>
              <a:t>A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dapted from latest release of </a:t>
            </a:r>
            <a:r>
              <a:rPr lang="en-US" sz="2000" dirty="0" err="1" smtClean="0">
                <a:solidFill>
                  <a:srgbClr val="008000"/>
                </a:solidFill>
                <a:latin typeface="Courier"/>
                <a:cs typeface="Courier"/>
              </a:rPr>
              <a:t>libstdc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++,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// using Palo Alto concepts.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 smtClean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"/>
                <a:cs typeface="Courier"/>
              </a:rPr>
              <a:t>t</a:t>
            </a:r>
            <a:r>
              <a:rPr lang="en-US" sz="2000" dirty="0" smtClean="0">
                <a:latin typeface="Courier"/>
                <a:cs typeface="Courier"/>
              </a:rPr>
              <a:t>emplate&lt;</a:t>
            </a:r>
            <a:r>
              <a:rPr lang="en-US" sz="2000" b="1" dirty="0" err="1" smtClean="0">
                <a:latin typeface="Courier"/>
                <a:cs typeface="Courier"/>
              </a:rPr>
              <a:t>RandomAccessIterator</a:t>
            </a:r>
            <a:r>
              <a:rPr lang="en-US" sz="2000" dirty="0" smtClean="0">
                <a:latin typeface="Courier"/>
                <a:cs typeface="Courier"/>
              </a:rPr>
              <a:t> I&gt;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 smtClean="0">
                <a:latin typeface="Courier"/>
                <a:cs typeface="Courier"/>
              </a:rPr>
              <a:t>requires </a:t>
            </a:r>
            <a:r>
              <a:rPr lang="en-US" sz="2000" b="1" dirty="0" smtClean="0">
                <a:latin typeface="Courier"/>
                <a:cs typeface="Courier"/>
              </a:rPr>
              <a:t>Permutable</a:t>
            </a:r>
            <a:r>
              <a:rPr lang="en-US" sz="2000" dirty="0" smtClean="0">
                <a:latin typeface="Courier"/>
                <a:cs typeface="Courier"/>
              </a:rPr>
              <a:t>&lt;I&gt;  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// =&gt; </a:t>
            </a:r>
            <a:r>
              <a:rPr lang="en-US" sz="2000" b="1" dirty="0" smtClean="0">
                <a:solidFill>
                  <a:srgbClr val="008000"/>
                </a:solidFill>
                <a:latin typeface="Courier"/>
                <a:cs typeface="Courier"/>
              </a:rPr>
              <a:t>move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(</a:t>
            </a:r>
            <a:r>
              <a:rPr lang="en-US" sz="2000" dirty="0" err="1" smtClean="0">
                <a:solidFill>
                  <a:srgbClr val="008000"/>
                </a:solidFill>
                <a:latin typeface="Courier"/>
                <a:cs typeface="Courier"/>
              </a:rPr>
              <a:t>ValueType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&lt;I&gt;&amp;&amp;)</a:t>
            </a:r>
            <a:endParaRPr lang="en-US" sz="2000" dirty="0">
              <a:solidFill>
                <a:srgbClr val="008000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 smtClean="0">
                <a:latin typeface="Courier"/>
                <a:cs typeface="Courier"/>
              </a:rPr>
              <a:t>I </a:t>
            </a:r>
            <a:r>
              <a:rPr lang="en-US" sz="2000" b="1" dirty="0" smtClean="0">
                <a:latin typeface="Courier"/>
                <a:cs typeface="Courier"/>
              </a:rPr>
              <a:t>rotate </a:t>
            </a:r>
            <a:r>
              <a:rPr lang="en-US" sz="2000" dirty="0" smtClean="0">
                <a:latin typeface="Courier"/>
                <a:cs typeface="Courier"/>
              </a:rPr>
              <a:t>(I first, I middle, I last) { 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I p = first;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...</a:t>
            </a:r>
            <a:endParaRPr lang="en-US" sz="2000" dirty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 smtClean="0">
                <a:latin typeface="Courier"/>
                <a:cs typeface="Courier"/>
              </a:rPr>
              <a:t>  if (__</a:t>
            </a:r>
            <a:r>
              <a:rPr lang="en-US" sz="2000" dirty="0" err="1" smtClean="0">
                <a:latin typeface="Courier"/>
                <a:cs typeface="Courier"/>
              </a:rPr>
              <a:t>is_pod</a:t>
            </a:r>
            <a:r>
              <a:rPr lang="en-US" sz="2000" dirty="0" smtClean="0">
                <a:latin typeface="Courier"/>
                <a:cs typeface="Courier"/>
              </a:rPr>
              <a:t>(</a:t>
            </a:r>
            <a:r>
              <a:rPr lang="en-US" sz="2000" dirty="0" err="1" smtClean="0">
                <a:latin typeface="Courier"/>
                <a:cs typeface="Courier"/>
              </a:rPr>
              <a:t>ValueType</a:t>
            </a:r>
            <a:r>
              <a:rPr lang="en-US" sz="2000" dirty="0" smtClean="0">
                <a:latin typeface="Courier"/>
                <a:cs typeface="Courier"/>
              </a:rPr>
              <a:t>&lt;I&gt;) ...)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  </a:t>
            </a:r>
            <a:r>
              <a:rPr lang="en-US" sz="2000" dirty="0" err="1" smtClean="0">
                <a:latin typeface="Courier"/>
                <a:cs typeface="Courier"/>
              </a:rPr>
              <a:t>ValueType</a:t>
            </a:r>
            <a:r>
              <a:rPr lang="en-US" sz="2000" dirty="0" smtClean="0">
                <a:latin typeface="Courier"/>
                <a:cs typeface="Courier"/>
              </a:rPr>
              <a:t>&lt;I&gt; t </a:t>
            </a:r>
            <a:r>
              <a:rPr lang="en-US" sz="2000" dirty="0">
                <a:latin typeface="Courier"/>
                <a:cs typeface="Courier"/>
              </a:rPr>
              <a:t>= </a:t>
            </a:r>
            <a:r>
              <a:rPr lang="en-US" sz="2000" dirty="0" err="1" smtClean="0">
                <a:latin typeface="Courier"/>
                <a:cs typeface="Courier"/>
              </a:rPr>
              <a:t>std</a:t>
            </a:r>
            <a:r>
              <a:rPr lang="en-US" sz="2000" dirty="0">
                <a:latin typeface="Courier"/>
                <a:cs typeface="Courier"/>
              </a:rPr>
              <a:t>:</a:t>
            </a:r>
            <a:r>
              <a:rPr lang="en-US" sz="2000" dirty="0" smtClean="0">
                <a:latin typeface="Courier"/>
                <a:cs typeface="Courier"/>
              </a:rPr>
              <a:t>:move(*p);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b="1" dirty="0">
                <a:latin typeface="Courier"/>
                <a:cs typeface="Courier"/>
              </a:rPr>
              <a:t> </a:t>
            </a:r>
            <a:r>
              <a:rPr lang="en-US" sz="2000" b="1" dirty="0" smtClean="0">
                <a:latin typeface="Courier"/>
                <a:cs typeface="Courier"/>
              </a:rPr>
              <a:t>   </a:t>
            </a:r>
            <a:r>
              <a:rPr lang="en-US" sz="2000" dirty="0" err="1" smtClean="0">
                <a:latin typeface="Courier"/>
                <a:cs typeface="Courier"/>
              </a:rPr>
              <a:t>std</a:t>
            </a:r>
            <a:r>
              <a:rPr lang="en-US" sz="2000" dirty="0">
                <a:latin typeface="Courier"/>
                <a:cs typeface="Courier"/>
              </a:rPr>
              <a:t>:</a:t>
            </a:r>
            <a:r>
              <a:rPr lang="en-US" sz="2000" dirty="0" smtClean="0">
                <a:latin typeface="Courier"/>
                <a:cs typeface="Courier"/>
              </a:rPr>
              <a:t>:move(</a:t>
            </a:r>
            <a:r>
              <a:rPr lang="en-US" sz="2000" b="1" dirty="0" smtClean="0">
                <a:latin typeface="Courier"/>
                <a:cs typeface="Courier"/>
              </a:rPr>
              <a:t>p+1</a:t>
            </a:r>
            <a:r>
              <a:rPr lang="en-US" sz="2000" dirty="0" smtClean="0">
                <a:latin typeface="Courier"/>
                <a:cs typeface="Courier"/>
              </a:rPr>
              <a:t>,</a:t>
            </a:r>
            <a:r>
              <a:rPr lang="en-US" sz="2000" b="1" dirty="0" smtClean="0">
                <a:latin typeface="Courier"/>
                <a:cs typeface="Courier"/>
              </a:rPr>
              <a:t> </a:t>
            </a:r>
            <a:r>
              <a:rPr lang="en-US" sz="2000" b="1" dirty="0" err="1" smtClean="0">
                <a:latin typeface="Courier"/>
                <a:cs typeface="Courier"/>
              </a:rPr>
              <a:t>p+last-first</a:t>
            </a:r>
            <a:r>
              <a:rPr lang="en-US" sz="2000" dirty="0" smtClean="0">
                <a:latin typeface="Courier"/>
                <a:cs typeface="Courier"/>
              </a:rPr>
              <a:t>,</a:t>
            </a:r>
            <a:r>
              <a:rPr lang="en-US" sz="2000" b="1" dirty="0" smtClean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p);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   *(p + last – first - 1) = </a:t>
            </a:r>
            <a:r>
              <a:rPr lang="en-US" sz="2000" dirty="0" err="1" smtClean="0">
                <a:latin typeface="Courier"/>
                <a:cs typeface="Courier"/>
              </a:rPr>
              <a:t>std</a:t>
            </a:r>
            <a:r>
              <a:rPr lang="en-US" sz="2000" dirty="0">
                <a:latin typeface="Courier"/>
                <a:cs typeface="Courier"/>
              </a:rPr>
              <a:t>:</a:t>
            </a:r>
            <a:r>
              <a:rPr lang="en-US" sz="2000" dirty="0" smtClean="0">
                <a:latin typeface="Courier"/>
                <a:cs typeface="Courier"/>
              </a:rPr>
              <a:t>:move(t);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 smtClean="0">
                <a:latin typeface="Courier"/>
                <a:cs typeface="Courier"/>
              </a:rPr>
              <a:t>  ...</a:t>
            </a:r>
            <a:endParaRPr lang="en-US" sz="2000" dirty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 smtClean="0">
                <a:latin typeface="Courier"/>
                <a:cs typeface="Courier"/>
              </a:rPr>
              <a:t>}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49778" y="2480731"/>
            <a:ext cx="3160889" cy="395111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251203" y="4669728"/>
            <a:ext cx="1927576" cy="367940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ular Callout 8"/>
          <p:cNvSpPr/>
          <p:nvPr/>
        </p:nvSpPr>
        <p:spPr>
          <a:xfrm>
            <a:off x="4910667" y="5418672"/>
            <a:ext cx="3344334" cy="1044220"/>
          </a:xfrm>
          <a:prstGeom prst="wedgeRoundRectCallout">
            <a:avLst>
              <a:gd name="adj1" fmla="val -90242"/>
              <a:gd name="adj2" fmla="val -91660"/>
              <a:gd name="adj3" fmla="val 16667"/>
            </a:avLst>
          </a:prstGeom>
          <a:solidFill>
            <a:srgbClr val="A9D6FF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Ok. </a:t>
            </a:r>
          </a:p>
          <a:p>
            <a:pPr algn="ctr"/>
            <a:r>
              <a:rPr lang="en-US" sz="2200" dirty="0" smtClean="0">
                <a:solidFill>
                  <a:schemeClr val="tx1"/>
                </a:solidFill>
                <a:latin typeface="Courier"/>
                <a:cs typeface="Courier"/>
              </a:rPr>
              <a:t>Last-first</a:t>
            </a:r>
            <a:r>
              <a:rPr lang="en-US" sz="2200" dirty="0" smtClean="0">
                <a:solidFill>
                  <a:schemeClr val="tx1"/>
                </a:solidFill>
                <a:cs typeface="Courier"/>
              </a:rPr>
              <a:t> has type</a:t>
            </a:r>
          </a:p>
          <a:p>
            <a:pPr algn="ctr"/>
            <a:r>
              <a:rPr lang="en-US" sz="2200" dirty="0" err="1" smtClean="0">
                <a:solidFill>
                  <a:schemeClr val="tx1"/>
                </a:solidFill>
                <a:latin typeface="Courier"/>
                <a:cs typeface="Courier"/>
              </a:rPr>
              <a:t>DifferenceType</a:t>
            </a:r>
            <a:r>
              <a:rPr lang="en-US" sz="2200" dirty="0" smtClean="0">
                <a:solidFill>
                  <a:schemeClr val="tx1"/>
                </a:solidFill>
                <a:latin typeface="Courier"/>
                <a:cs typeface="Courier"/>
              </a:rPr>
              <a:t>&lt;I&gt; </a:t>
            </a:r>
            <a:endParaRPr lang="en-US" sz="2200" dirty="0">
              <a:solidFill>
                <a:schemeClr val="tx1"/>
              </a:solidFill>
              <a:latin typeface="Courier"/>
              <a:cs typeface="Courier"/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500575" y="5404558"/>
            <a:ext cx="3394090" cy="1044220"/>
          </a:xfrm>
          <a:prstGeom prst="wedgeRoundRectCallout">
            <a:avLst>
              <a:gd name="adj1" fmla="val 17278"/>
              <a:gd name="adj2" fmla="val -92497"/>
              <a:gd name="adj3" fmla="val 16667"/>
            </a:avLst>
          </a:prstGeom>
          <a:solidFill>
            <a:srgbClr val="A9D6FF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Not Ok. </a:t>
            </a:r>
          </a:p>
          <a:p>
            <a:pPr algn="ctr"/>
            <a:r>
              <a:rPr lang="en-US" sz="2200" dirty="0" smtClean="0">
                <a:solidFill>
                  <a:schemeClr val="tx1"/>
                </a:solidFill>
                <a:cs typeface="Courier"/>
              </a:rPr>
              <a:t>No conversion from </a:t>
            </a:r>
            <a:r>
              <a:rPr lang="en-US" sz="2200" dirty="0" err="1" smtClean="0">
                <a:solidFill>
                  <a:schemeClr val="tx1"/>
                </a:solidFill>
                <a:latin typeface="Courier"/>
                <a:cs typeface="Courier"/>
              </a:rPr>
              <a:t>int</a:t>
            </a:r>
            <a:r>
              <a:rPr lang="en-US" sz="2200" dirty="0" smtClean="0">
                <a:solidFill>
                  <a:schemeClr val="tx1"/>
                </a:solidFill>
                <a:cs typeface="Courier"/>
              </a:rPr>
              <a:t> to </a:t>
            </a:r>
            <a:r>
              <a:rPr lang="en-US" sz="2200" dirty="0" err="1">
                <a:solidFill>
                  <a:schemeClr val="tx1"/>
                </a:solidFill>
                <a:latin typeface="Courier"/>
                <a:cs typeface="Courier"/>
              </a:rPr>
              <a:t>DifferenceType</a:t>
            </a:r>
            <a:r>
              <a:rPr lang="en-US" sz="2200" dirty="0">
                <a:solidFill>
                  <a:schemeClr val="tx1"/>
                </a:solidFill>
                <a:latin typeface="Courier"/>
                <a:cs typeface="Courier"/>
              </a:rPr>
              <a:t>&lt;I</a:t>
            </a:r>
            <a:r>
              <a:rPr lang="en-US" sz="2200" dirty="0" smtClean="0">
                <a:solidFill>
                  <a:schemeClr val="tx1"/>
                </a:solidFill>
                <a:latin typeface="Courier"/>
                <a:cs typeface="Courier"/>
              </a:rPr>
              <a:t>&gt;</a:t>
            </a:r>
            <a:endParaRPr lang="en-US" sz="2200" dirty="0">
              <a:solidFill>
                <a:schemeClr val="tx1"/>
              </a:solidFill>
              <a:latin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529309" y="4669728"/>
            <a:ext cx="518691" cy="367940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7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9" grpId="1" animBg="1"/>
      <p:bldP spid="10" grpId="0" animBg="1"/>
      <p:bldP spid="10" grpId="1" animBg="1"/>
      <p:bldP spid="11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err="1" smtClean="0"/>
              <a:t>Plenoptic</a:t>
            </a:r>
            <a:r>
              <a:rPr lang="en-US" sz="5000" dirty="0" smtClean="0"/>
              <a:t> Rendering</a:t>
            </a:r>
            <a:endParaRPr lang="en-US" sz="5000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69333" y="1453444"/>
            <a:ext cx="8861777" cy="4981223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t</a:t>
            </a:r>
            <a:r>
              <a:rPr lang="en-US" sz="1800" dirty="0" smtClean="0">
                <a:latin typeface="Courier"/>
                <a:cs typeface="Courier"/>
              </a:rPr>
              <a:t>emplate&lt;</a:t>
            </a:r>
            <a:r>
              <a:rPr lang="en-US" sz="1800" b="1" dirty="0" smtClean="0">
                <a:latin typeface="Courier"/>
                <a:cs typeface="Courier"/>
              </a:rPr>
              <a:t>Regular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PixelType</a:t>
            </a:r>
            <a:r>
              <a:rPr lang="en-US" sz="1800" dirty="0" smtClean="0">
                <a:latin typeface="Courier"/>
                <a:cs typeface="Courier"/>
              </a:rPr>
              <a:t>&gt;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r</a:t>
            </a:r>
            <a:r>
              <a:rPr lang="en-US" sz="1800" dirty="0" smtClean="0">
                <a:latin typeface="Courier"/>
                <a:cs typeface="Courier"/>
              </a:rPr>
              <a:t>equires </a:t>
            </a:r>
            <a:r>
              <a:rPr lang="en-US" sz="1800" b="1" dirty="0" err="1" smtClean="0">
                <a:latin typeface="Courier"/>
                <a:cs typeface="Courier"/>
              </a:rPr>
              <a:t>IndirectlyCopyable</a:t>
            </a:r>
            <a:r>
              <a:rPr lang="en-US" sz="1800" dirty="0" smtClean="0">
                <a:latin typeface="Courier"/>
                <a:cs typeface="Courier"/>
              </a:rPr>
              <a:t>&lt;</a:t>
            </a:r>
            <a:r>
              <a:rPr lang="en-US" sz="1800" dirty="0" err="1" smtClean="0">
                <a:latin typeface="Courier"/>
                <a:cs typeface="Courier"/>
              </a:rPr>
              <a:t>MultiArrayIter</a:t>
            </a:r>
            <a:r>
              <a:rPr lang="en-US" sz="1800" dirty="0" smtClean="0">
                <a:latin typeface="Courier"/>
                <a:cs typeface="Courier"/>
              </a:rPr>
              <a:t>&lt;</a:t>
            </a:r>
            <a:r>
              <a:rPr lang="en-US" sz="1800" dirty="0" err="1" smtClean="0">
                <a:latin typeface="Courier"/>
                <a:cs typeface="Courier"/>
              </a:rPr>
              <a:t>PixelType</a:t>
            </a:r>
            <a:r>
              <a:rPr lang="en-US" sz="1800" dirty="0" smtClean="0">
                <a:latin typeface="Courier"/>
                <a:cs typeface="Courier"/>
              </a:rPr>
              <a:t>&gt;,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                    </a:t>
            </a:r>
            <a:r>
              <a:rPr lang="en-US" sz="1800" dirty="0" err="1" smtClean="0">
                <a:latin typeface="Courier"/>
                <a:cs typeface="Courier"/>
              </a:rPr>
              <a:t>MultiArrayIter</a:t>
            </a:r>
            <a:r>
              <a:rPr lang="en-US" sz="1800" dirty="0">
                <a:latin typeface="Courier"/>
                <a:cs typeface="Courier"/>
              </a:rPr>
              <a:t>&lt;</a:t>
            </a:r>
            <a:r>
              <a:rPr lang="en-US" sz="1800" dirty="0" err="1">
                <a:latin typeface="Courier"/>
                <a:cs typeface="Courier"/>
              </a:rPr>
              <a:t>PixelType</a:t>
            </a:r>
            <a:r>
              <a:rPr lang="en-US" sz="1800" dirty="0">
                <a:latin typeface="Courier"/>
                <a:cs typeface="Courier"/>
              </a:rPr>
              <a:t>&gt;</a:t>
            </a:r>
            <a:r>
              <a:rPr lang="en-US" sz="1800" dirty="0" smtClean="0">
                <a:latin typeface="Courier"/>
                <a:cs typeface="Courier"/>
              </a:rPr>
              <a:t>&gt;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	</a:t>
            </a:r>
            <a:r>
              <a:rPr lang="en-US" sz="1800" dirty="0" smtClean="0">
                <a:latin typeface="Courier"/>
                <a:cs typeface="Courier"/>
              </a:rPr>
              <a:t>			    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800" dirty="0">
                <a:solidFill>
                  <a:srgbClr val="008000"/>
                </a:solidFill>
                <a:latin typeface="Courier"/>
                <a:cs typeface="Courier"/>
              </a:rPr>
              <a:t>/ =&gt; </a:t>
            </a:r>
            <a:r>
              <a:rPr lang="en-US" sz="1800" b="1" dirty="0">
                <a:solidFill>
                  <a:srgbClr val="008000"/>
                </a:solidFill>
                <a:latin typeface="Courier"/>
                <a:cs typeface="Courier"/>
              </a:rPr>
              <a:t>move</a:t>
            </a:r>
            <a:r>
              <a:rPr lang="en-US" sz="1800" dirty="0">
                <a:solidFill>
                  <a:srgbClr val="008000"/>
                </a:solidFill>
                <a:latin typeface="Courier"/>
                <a:cs typeface="Courier"/>
              </a:rPr>
              <a:t>(</a:t>
            </a:r>
            <a:r>
              <a:rPr lang="en-US" sz="1800" dirty="0" err="1">
                <a:solidFill>
                  <a:srgbClr val="008000"/>
                </a:solidFill>
                <a:latin typeface="Courier"/>
                <a:cs typeface="Courier"/>
              </a:rPr>
              <a:t>PixelType</a:t>
            </a:r>
            <a:r>
              <a:rPr lang="en-US" sz="1800" dirty="0">
                <a:solidFill>
                  <a:srgbClr val="008000"/>
                </a:solidFill>
                <a:latin typeface="Courier"/>
                <a:cs typeface="Courier"/>
              </a:rPr>
              <a:t>&amp;&amp;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err="1" smtClean="0">
                <a:solidFill>
                  <a:srgbClr val="000000"/>
                </a:solidFill>
                <a:latin typeface="Courier"/>
                <a:cs typeface="Courier"/>
              </a:rPr>
              <a:t>struct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800" b="1" dirty="0">
                <a:solidFill>
                  <a:srgbClr val="000000"/>
                </a:solidFill>
                <a:latin typeface="Courier"/>
                <a:cs typeface="Courier"/>
              </a:rPr>
              <a:t>Radiance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{</a:t>
            </a:r>
            <a:endParaRPr lang="en-US" sz="1800" dirty="0">
              <a:solidFill>
                <a:srgbClr val="000000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  </a:t>
            </a:r>
            <a:r>
              <a:rPr lang="en-US" sz="1800" dirty="0" err="1">
                <a:solidFill>
                  <a:srgbClr val="000000"/>
                </a:solidFill>
                <a:latin typeface="Courier"/>
                <a:cs typeface="Courier"/>
              </a:rPr>
              <a:t>typedef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… boost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::</a:t>
            </a:r>
            <a:r>
              <a:rPr lang="en-US" sz="1800" dirty="0" err="1">
                <a:solidFill>
                  <a:srgbClr val="000000"/>
                </a:solidFill>
                <a:latin typeface="Courier"/>
                <a:cs typeface="Courier"/>
              </a:rPr>
              <a:t>multi_array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latin typeface="Courier"/>
                <a:cs typeface="Courier"/>
              </a:rPr>
              <a:t>PixelType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, 4&gt;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RadianceType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 smtClean="0">
                <a:latin typeface="Courier"/>
                <a:cs typeface="Courier"/>
              </a:rPr>
              <a:t>  </a:t>
            </a:r>
            <a:r>
              <a:rPr lang="en-US" sz="1800" dirty="0" smtClean="0">
                <a:latin typeface="Courier"/>
                <a:cs typeface="Courier"/>
              </a:rPr>
              <a:t>Radiance</a:t>
            </a:r>
            <a:r>
              <a:rPr lang="en-US" sz="1800" dirty="0">
                <a:latin typeface="Courier"/>
                <a:cs typeface="Courier"/>
              </a:rPr>
              <a:t>&lt;</a:t>
            </a:r>
            <a:r>
              <a:rPr lang="en-US" sz="1800" dirty="0" err="1">
                <a:latin typeface="Courier"/>
                <a:cs typeface="Courier"/>
              </a:rPr>
              <a:t>PixelType</a:t>
            </a:r>
            <a:r>
              <a:rPr lang="en-US" sz="1800" dirty="0" smtClean="0">
                <a:latin typeface="Courier"/>
                <a:cs typeface="Courier"/>
              </a:rPr>
              <a:t>&gt; </a:t>
            </a:r>
            <a:r>
              <a:rPr lang="en-US" sz="1800" b="1" dirty="0" err="1" smtClean="0">
                <a:latin typeface="Courier"/>
                <a:cs typeface="Courier"/>
              </a:rPr>
              <a:t>Render_Blended</a:t>
            </a:r>
            <a:r>
              <a:rPr lang="en-US" sz="1800" dirty="0" smtClean="0">
                <a:latin typeface="Courier"/>
                <a:cs typeface="Courier"/>
              </a:rPr>
              <a:t>(...) {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RadianceType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latin typeface="Courier"/>
                <a:cs typeface="Courier"/>
              </a:rPr>
              <a:t>Rendered(boost::extents</a:t>
            </a:r>
            <a:r>
              <a:rPr lang="en-US" sz="1800" dirty="0" smtClean="0">
                <a:latin typeface="Courier"/>
                <a:cs typeface="Courier"/>
              </a:rPr>
              <a:t>[</a:t>
            </a:r>
            <a:r>
              <a:rPr lang="en-US" sz="1800" dirty="0" err="1" smtClean="0">
                <a:latin typeface="Courier"/>
                <a:cs typeface="Courier"/>
              </a:rPr>
              <a:t>Iy</a:t>
            </a:r>
            <a:r>
              <a:rPr lang="en-US" sz="1800" dirty="0" smtClean="0">
                <a:latin typeface="Courier"/>
                <a:cs typeface="Courier"/>
              </a:rPr>
              <a:t>]</a:t>
            </a:r>
            <a:r>
              <a:rPr lang="en-US" sz="1800" dirty="0">
                <a:latin typeface="Courier"/>
                <a:cs typeface="Courier"/>
              </a:rPr>
              <a:t>[Ix][1][1])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da-DK" sz="1800" dirty="0">
                <a:latin typeface="Courier"/>
                <a:cs typeface="Courier"/>
              </a:rPr>
              <a:t>for </a:t>
            </a:r>
            <a:r>
              <a:rPr lang="en-US" sz="1800" dirty="0" smtClean="0">
                <a:latin typeface="Courier"/>
                <a:cs typeface="Courier"/>
              </a:rPr>
              <a:t>...</a:t>
            </a:r>
            <a:r>
              <a:rPr lang="en-US" sz="1800" dirty="0">
                <a:latin typeface="Courier"/>
                <a:cs typeface="Courier"/>
              </a:rPr>
              <a:t>	</a:t>
            </a:r>
            <a:r>
              <a:rPr lang="en-US" sz="1800" dirty="0" smtClean="0">
                <a:latin typeface="Courier"/>
                <a:cs typeface="Courier"/>
              </a:rPr>
              <a:t>		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// for each image pixel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b="1" dirty="0" smtClean="0">
                <a:latin typeface="Courier"/>
                <a:cs typeface="Courier"/>
              </a:rPr>
              <a:t>   </a:t>
            </a:r>
            <a:r>
              <a:rPr lang="en-US" sz="1800" b="1" dirty="0" err="1" smtClean="0">
                <a:latin typeface="Courier"/>
                <a:cs typeface="Courier"/>
              </a:rPr>
              <a:t>PixelType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pixel_avg</a:t>
            </a:r>
            <a:r>
              <a:rPr lang="en-US" sz="1800" dirty="0" smtClean="0">
                <a:latin typeface="Courier"/>
                <a:cs typeface="Courier"/>
              </a:rPr>
              <a:t>; 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for ...			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// for each direction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 smtClean="0">
                <a:latin typeface="Courier"/>
                <a:cs typeface="Courier"/>
              </a:rPr>
              <a:t>      </a:t>
            </a:r>
            <a:r>
              <a:rPr lang="en-US" sz="1800" dirty="0" err="1" smtClean="0">
                <a:latin typeface="Courier"/>
                <a:cs typeface="Courier"/>
              </a:rPr>
              <a:t>pixel_avg</a:t>
            </a:r>
            <a:r>
              <a:rPr lang="en-US" sz="1800" dirty="0" smtClean="0">
                <a:latin typeface="Courier"/>
                <a:cs typeface="Courier"/>
              </a:rPr>
              <a:t> += ... 	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800" dirty="0">
                <a:solidFill>
                  <a:srgbClr val="008000"/>
                </a:solidFill>
                <a:latin typeface="Courier"/>
                <a:cs typeface="Courier"/>
              </a:rPr>
              <a:t>/ 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integrate pixel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Rendered[</a:t>
            </a:r>
            <a:r>
              <a:rPr lang="en-US" sz="1800" dirty="0" err="1" smtClean="0">
                <a:latin typeface="Courier"/>
                <a:cs typeface="Courier"/>
              </a:rPr>
              <a:t>i</a:t>
            </a:r>
            <a:r>
              <a:rPr lang="en-US" sz="1800" dirty="0" smtClean="0">
                <a:latin typeface="Courier"/>
                <a:cs typeface="Courier"/>
              </a:rPr>
              <a:t>][j][0][0] = </a:t>
            </a:r>
            <a:r>
              <a:rPr lang="en-US" sz="1800" b="1" dirty="0" smtClean="0">
                <a:latin typeface="Courier"/>
                <a:cs typeface="Courier"/>
              </a:rPr>
              <a:t>move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pixel_avg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return </a:t>
            </a:r>
            <a:r>
              <a:rPr lang="en-US" sz="1800" b="1" dirty="0">
                <a:solidFill>
                  <a:srgbClr val="000000"/>
                </a:solidFill>
                <a:latin typeface="Courier"/>
                <a:cs typeface="Courier"/>
              </a:rPr>
              <a:t>move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800" dirty="0" smtClean="0">
                <a:latin typeface="Courier"/>
                <a:cs typeface="Courier"/>
              </a:rPr>
              <a:t>new Radiance&lt;</a:t>
            </a:r>
            <a:r>
              <a:rPr lang="en-US" sz="1800" dirty="0" err="1" smtClean="0">
                <a:latin typeface="Courier"/>
                <a:cs typeface="Courier"/>
              </a:rPr>
              <a:t>PixelType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&gt;(</a:t>
            </a:r>
            <a:r>
              <a:rPr lang="en-US" sz="1800" b="1" dirty="0">
                <a:solidFill>
                  <a:srgbClr val="000000"/>
                </a:solidFill>
                <a:latin typeface="Courier"/>
                <a:cs typeface="Courier"/>
              </a:rPr>
              <a:t>move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(Rendered</a:t>
            </a:r>
            <a:r>
              <a:rPr lang="en-US" sz="1800" dirty="0">
                <a:latin typeface="Courier"/>
                <a:cs typeface="Courier"/>
              </a:rPr>
              <a:t>), Ix, </a:t>
            </a:r>
            <a:r>
              <a:rPr lang="en-US" sz="1800" dirty="0" err="1">
                <a:latin typeface="Courier"/>
                <a:cs typeface="Courier"/>
              </a:rPr>
              <a:t>Iy</a:t>
            </a:r>
            <a:r>
              <a:rPr lang="en-US" sz="1800" dirty="0">
                <a:latin typeface="Courier"/>
                <a:cs typeface="Courier"/>
              </a:rPr>
              <a:t>));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>
                <a:latin typeface="Courier"/>
                <a:cs typeface="Courier"/>
              </a:rPr>
              <a:t>}</a:t>
            </a:r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4643300" y="3767670"/>
            <a:ext cx="3859758" cy="705553"/>
          </a:xfrm>
          <a:prstGeom prst="wedgeRoundRectCallout">
            <a:avLst>
              <a:gd name="adj1" fmla="val -23742"/>
              <a:gd name="adj2" fmla="val 41504"/>
              <a:gd name="adj3" fmla="val 16667"/>
            </a:avLst>
          </a:prstGeom>
          <a:solidFill>
            <a:srgbClr val="A9D6FF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Covered by constraints.</a:t>
            </a:r>
            <a:endParaRPr lang="en-US" sz="2400" b="1" dirty="0">
              <a:solidFill>
                <a:schemeClr val="tx1"/>
              </a:solidFill>
              <a:latin typeface="Courier"/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98087" y="5304728"/>
            <a:ext cx="2141469" cy="367940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439333" y="1761064"/>
            <a:ext cx="6307667" cy="905936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ular Callout 9"/>
          <p:cNvSpPr/>
          <p:nvPr/>
        </p:nvSpPr>
        <p:spPr>
          <a:xfrm>
            <a:off x="4643299" y="3767670"/>
            <a:ext cx="3859758" cy="1030108"/>
          </a:xfrm>
          <a:prstGeom prst="wedgeRoundRectCallout">
            <a:avLst>
              <a:gd name="adj1" fmla="val -25056"/>
              <a:gd name="adj2" fmla="val 43504"/>
              <a:gd name="adj3" fmla="val 16667"/>
            </a:avLst>
          </a:prstGeom>
          <a:solidFill>
            <a:srgbClr val="A9D6FF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Not covered by constraints, but available in outer scope</a:t>
            </a:r>
            <a:endParaRPr lang="en-US" sz="2400" b="1" dirty="0">
              <a:solidFill>
                <a:schemeClr val="tx1"/>
              </a:solidFill>
              <a:latin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227798" y="5809904"/>
            <a:ext cx="2141469" cy="367940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439333" y="5809904"/>
            <a:ext cx="2458754" cy="367940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1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9" grpId="0" animBg="1"/>
      <p:bldP spid="10" grpId="0" animBg="1"/>
      <p:bldP spid="10" grpId="1" animBg="1"/>
      <p:bldP spid="11" grpId="0" animBg="1"/>
      <p:bldP spid="1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err="1" smtClean="0"/>
              <a:t>Plenoptic</a:t>
            </a:r>
            <a:r>
              <a:rPr lang="en-US" sz="5000" dirty="0" smtClean="0"/>
              <a:t> Rendering</a:t>
            </a:r>
            <a:endParaRPr lang="en-US" sz="5000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69333" y="1453444"/>
            <a:ext cx="8861777" cy="4981223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t</a:t>
            </a:r>
            <a:r>
              <a:rPr lang="en-US" sz="1800" dirty="0" smtClean="0">
                <a:latin typeface="Courier"/>
                <a:cs typeface="Courier"/>
              </a:rPr>
              <a:t>emplate&lt;</a:t>
            </a:r>
            <a:r>
              <a:rPr lang="en-US" sz="1800" b="1" dirty="0" smtClean="0">
                <a:latin typeface="Courier"/>
                <a:cs typeface="Courier"/>
              </a:rPr>
              <a:t>Regular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PixelType</a:t>
            </a:r>
            <a:r>
              <a:rPr lang="en-US" sz="1800" dirty="0" smtClean="0">
                <a:latin typeface="Courier"/>
                <a:cs typeface="Courier"/>
              </a:rPr>
              <a:t>&gt;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r</a:t>
            </a:r>
            <a:r>
              <a:rPr lang="en-US" sz="1800" dirty="0" smtClean="0">
                <a:latin typeface="Courier"/>
                <a:cs typeface="Courier"/>
              </a:rPr>
              <a:t>equires </a:t>
            </a:r>
            <a:r>
              <a:rPr lang="en-US" sz="1800" b="1" dirty="0" err="1" smtClean="0">
                <a:latin typeface="Courier"/>
                <a:cs typeface="Courier"/>
              </a:rPr>
              <a:t>IndirectlyCopyable</a:t>
            </a:r>
            <a:r>
              <a:rPr lang="en-US" sz="1800" dirty="0" smtClean="0">
                <a:latin typeface="Courier"/>
                <a:cs typeface="Courier"/>
              </a:rPr>
              <a:t>&lt;</a:t>
            </a:r>
            <a:r>
              <a:rPr lang="en-US" sz="1800" dirty="0" err="1" smtClean="0">
                <a:latin typeface="Courier"/>
                <a:cs typeface="Courier"/>
              </a:rPr>
              <a:t>MultiArrayIter</a:t>
            </a:r>
            <a:r>
              <a:rPr lang="en-US" sz="1800" dirty="0" smtClean="0">
                <a:latin typeface="Courier"/>
                <a:cs typeface="Courier"/>
              </a:rPr>
              <a:t>&lt;</a:t>
            </a:r>
            <a:r>
              <a:rPr lang="en-US" sz="1800" dirty="0" err="1" smtClean="0">
                <a:latin typeface="Courier"/>
                <a:cs typeface="Courier"/>
              </a:rPr>
              <a:t>PixelType</a:t>
            </a:r>
            <a:r>
              <a:rPr lang="en-US" sz="1800" dirty="0" smtClean="0">
                <a:latin typeface="Courier"/>
                <a:cs typeface="Courier"/>
              </a:rPr>
              <a:t>&gt;,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                        </a:t>
            </a:r>
            <a:r>
              <a:rPr lang="en-US" sz="1800" dirty="0" err="1" smtClean="0">
                <a:latin typeface="Courier"/>
                <a:cs typeface="Courier"/>
              </a:rPr>
              <a:t>MultiArrayIter</a:t>
            </a:r>
            <a:r>
              <a:rPr lang="en-US" sz="1800" dirty="0">
                <a:latin typeface="Courier"/>
                <a:cs typeface="Courier"/>
              </a:rPr>
              <a:t>&lt;</a:t>
            </a:r>
            <a:r>
              <a:rPr lang="en-US" sz="1800" dirty="0" err="1">
                <a:latin typeface="Courier"/>
                <a:cs typeface="Courier"/>
              </a:rPr>
              <a:t>PixelType</a:t>
            </a:r>
            <a:r>
              <a:rPr lang="en-US" sz="1800" dirty="0">
                <a:latin typeface="Courier"/>
                <a:cs typeface="Courier"/>
              </a:rPr>
              <a:t>&gt;</a:t>
            </a:r>
            <a:r>
              <a:rPr lang="en-US" sz="1800" dirty="0" smtClean="0">
                <a:latin typeface="Courier"/>
                <a:cs typeface="Courier"/>
              </a:rPr>
              <a:t>&gt;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	</a:t>
            </a:r>
            <a:r>
              <a:rPr lang="en-US" sz="1800" dirty="0" smtClean="0">
                <a:latin typeface="Courier"/>
                <a:cs typeface="Courier"/>
              </a:rPr>
              <a:t>			    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800" dirty="0">
                <a:solidFill>
                  <a:srgbClr val="008000"/>
                </a:solidFill>
                <a:latin typeface="Courier"/>
                <a:cs typeface="Courier"/>
              </a:rPr>
              <a:t>/ =&gt; </a:t>
            </a:r>
            <a:r>
              <a:rPr lang="en-US" sz="1800" b="1" dirty="0">
                <a:solidFill>
                  <a:srgbClr val="008000"/>
                </a:solidFill>
                <a:latin typeface="Courier"/>
                <a:cs typeface="Courier"/>
              </a:rPr>
              <a:t>move</a:t>
            </a:r>
            <a:r>
              <a:rPr lang="en-US" sz="1800" dirty="0">
                <a:solidFill>
                  <a:srgbClr val="008000"/>
                </a:solidFill>
                <a:latin typeface="Courier"/>
                <a:cs typeface="Courier"/>
              </a:rPr>
              <a:t>(</a:t>
            </a:r>
            <a:r>
              <a:rPr lang="en-US" sz="1800" dirty="0" err="1">
                <a:solidFill>
                  <a:srgbClr val="008000"/>
                </a:solidFill>
                <a:latin typeface="Courier"/>
                <a:cs typeface="Courier"/>
              </a:rPr>
              <a:t>PixelType</a:t>
            </a:r>
            <a:r>
              <a:rPr lang="en-US" sz="1800" dirty="0">
                <a:solidFill>
                  <a:srgbClr val="008000"/>
                </a:solidFill>
                <a:latin typeface="Courier"/>
                <a:cs typeface="Courier"/>
              </a:rPr>
              <a:t>&amp;&amp;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err="1" smtClean="0">
                <a:solidFill>
                  <a:srgbClr val="000000"/>
                </a:solidFill>
                <a:latin typeface="Courier"/>
                <a:cs typeface="Courier"/>
              </a:rPr>
              <a:t>struct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800" b="1" dirty="0">
                <a:solidFill>
                  <a:srgbClr val="000000"/>
                </a:solidFill>
                <a:latin typeface="Courier"/>
                <a:cs typeface="Courier"/>
              </a:rPr>
              <a:t>Radiance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{</a:t>
            </a:r>
            <a:endParaRPr lang="en-US" sz="1800" dirty="0">
              <a:solidFill>
                <a:srgbClr val="000000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  </a:t>
            </a:r>
            <a:r>
              <a:rPr lang="en-US" sz="1800" dirty="0" err="1">
                <a:solidFill>
                  <a:srgbClr val="000000"/>
                </a:solidFill>
                <a:latin typeface="Courier"/>
                <a:cs typeface="Courier"/>
              </a:rPr>
              <a:t>typedef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… boost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::</a:t>
            </a:r>
            <a:r>
              <a:rPr lang="en-US" sz="1800" dirty="0" err="1">
                <a:solidFill>
                  <a:srgbClr val="000000"/>
                </a:solidFill>
                <a:latin typeface="Courier"/>
                <a:cs typeface="Courier"/>
              </a:rPr>
              <a:t>multi_array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latin typeface="Courier"/>
                <a:cs typeface="Courier"/>
              </a:rPr>
              <a:t>PixelType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, 4&gt;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RadianceType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 smtClean="0">
                <a:latin typeface="Courier"/>
                <a:cs typeface="Courier"/>
              </a:rPr>
              <a:t>  </a:t>
            </a:r>
            <a:r>
              <a:rPr lang="en-US" sz="1800" dirty="0" smtClean="0">
                <a:latin typeface="Courier"/>
                <a:cs typeface="Courier"/>
              </a:rPr>
              <a:t>Radiance</a:t>
            </a:r>
            <a:r>
              <a:rPr lang="en-US" sz="1800" dirty="0">
                <a:latin typeface="Courier"/>
                <a:cs typeface="Courier"/>
              </a:rPr>
              <a:t>&lt;</a:t>
            </a:r>
            <a:r>
              <a:rPr lang="en-US" sz="1800" dirty="0" err="1">
                <a:latin typeface="Courier"/>
                <a:cs typeface="Courier"/>
              </a:rPr>
              <a:t>PixelType</a:t>
            </a:r>
            <a:r>
              <a:rPr lang="en-US" sz="1800" dirty="0" smtClean="0">
                <a:latin typeface="Courier"/>
                <a:cs typeface="Courier"/>
              </a:rPr>
              <a:t>&gt; </a:t>
            </a:r>
            <a:r>
              <a:rPr lang="en-US" sz="1800" b="1" dirty="0" err="1" smtClean="0">
                <a:latin typeface="Courier"/>
                <a:cs typeface="Courier"/>
              </a:rPr>
              <a:t>Render_Blended</a:t>
            </a:r>
            <a:r>
              <a:rPr lang="en-US" sz="1800" dirty="0" smtClean="0">
                <a:latin typeface="Courier"/>
                <a:cs typeface="Courier"/>
              </a:rPr>
              <a:t>(...) {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b="1" dirty="0" smtClean="0">
                <a:latin typeface="Courier"/>
                <a:cs typeface="Courier"/>
              </a:rPr>
              <a:t> </a:t>
            </a:r>
            <a:r>
              <a:rPr lang="en-US" sz="1800" dirty="0" err="1" smtClean="0">
                <a:latin typeface="Courier"/>
                <a:cs typeface="Courier"/>
              </a:rPr>
              <a:t>RadianceType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latin typeface="Courier"/>
                <a:cs typeface="Courier"/>
              </a:rPr>
              <a:t>Rendered(boost::extents</a:t>
            </a:r>
            <a:r>
              <a:rPr lang="en-US" sz="1800" dirty="0" smtClean="0">
                <a:latin typeface="Courier"/>
                <a:cs typeface="Courier"/>
              </a:rPr>
              <a:t>[</a:t>
            </a:r>
            <a:r>
              <a:rPr lang="en-US" sz="1800" dirty="0" err="1" smtClean="0">
                <a:latin typeface="Courier"/>
                <a:cs typeface="Courier"/>
              </a:rPr>
              <a:t>Iy</a:t>
            </a:r>
            <a:r>
              <a:rPr lang="en-US" sz="1800" dirty="0" smtClean="0">
                <a:latin typeface="Courier"/>
                <a:cs typeface="Courier"/>
              </a:rPr>
              <a:t>]</a:t>
            </a:r>
            <a:r>
              <a:rPr lang="en-US" sz="1800" dirty="0">
                <a:latin typeface="Courier"/>
                <a:cs typeface="Courier"/>
              </a:rPr>
              <a:t>[Ix][1][1])</a:t>
            </a:r>
            <a:r>
              <a:rPr lang="en-US" sz="1800" dirty="0" smtClean="0">
                <a:latin typeface="Courier"/>
                <a:cs typeface="Courier"/>
              </a:rPr>
              <a:t>;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da-DK" sz="1800" dirty="0">
                <a:latin typeface="Courier"/>
                <a:cs typeface="Courier"/>
              </a:rPr>
              <a:t>for </a:t>
            </a:r>
            <a:r>
              <a:rPr lang="en-US" sz="1800" dirty="0" smtClean="0">
                <a:latin typeface="Courier"/>
                <a:cs typeface="Courier"/>
              </a:rPr>
              <a:t>...</a:t>
            </a:r>
            <a:r>
              <a:rPr lang="en-US" sz="1800" dirty="0">
                <a:latin typeface="Courier"/>
                <a:cs typeface="Courier"/>
              </a:rPr>
              <a:t>	</a:t>
            </a:r>
            <a:r>
              <a:rPr lang="en-US" sz="1800" dirty="0" smtClean="0">
                <a:latin typeface="Courier"/>
                <a:cs typeface="Courier"/>
              </a:rPr>
              <a:t>		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// for each image pixel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b="1" dirty="0" smtClean="0">
                <a:latin typeface="Courier"/>
                <a:cs typeface="Courier"/>
              </a:rPr>
              <a:t>   </a:t>
            </a:r>
            <a:r>
              <a:rPr lang="en-US" sz="1800" b="1" dirty="0" err="1" smtClean="0">
                <a:latin typeface="Courier"/>
                <a:cs typeface="Courier"/>
              </a:rPr>
              <a:t>PixelType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pixel_avg</a:t>
            </a:r>
            <a:r>
              <a:rPr lang="en-US" sz="1800" dirty="0" smtClean="0">
                <a:latin typeface="Courier"/>
                <a:cs typeface="Courier"/>
              </a:rPr>
              <a:t>; 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 for ...			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// for each direction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 smtClean="0">
                <a:latin typeface="Courier"/>
                <a:cs typeface="Courier"/>
              </a:rPr>
              <a:t>      </a:t>
            </a:r>
            <a:r>
              <a:rPr lang="en-US" sz="1800" dirty="0" err="1" smtClean="0">
                <a:latin typeface="Courier"/>
                <a:cs typeface="Courier"/>
              </a:rPr>
              <a:t>pixel_avg</a:t>
            </a:r>
            <a:r>
              <a:rPr lang="en-US" sz="1800" dirty="0" smtClean="0">
                <a:latin typeface="Courier"/>
                <a:cs typeface="Courier"/>
              </a:rPr>
              <a:t> += ... 	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en-US" sz="1800" dirty="0">
                <a:solidFill>
                  <a:srgbClr val="008000"/>
                </a:solidFill>
                <a:latin typeface="Courier"/>
                <a:cs typeface="Courier"/>
              </a:rPr>
              <a:t>/ </a:t>
            </a:r>
            <a:r>
              <a:rPr lang="en-US" sz="1800" dirty="0" smtClean="0">
                <a:solidFill>
                  <a:srgbClr val="008000"/>
                </a:solidFill>
                <a:latin typeface="Courier"/>
                <a:cs typeface="Courier"/>
              </a:rPr>
              <a:t>integrate pixel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>
                <a:latin typeface="Courier"/>
                <a:cs typeface="Courier"/>
              </a:rPr>
              <a:t>   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Rendered[</a:t>
            </a:r>
            <a:r>
              <a:rPr lang="en-US" sz="1800" dirty="0" err="1" smtClean="0">
                <a:latin typeface="Courier"/>
                <a:cs typeface="Courier"/>
              </a:rPr>
              <a:t>i</a:t>
            </a:r>
            <a:r>
              <a:rPr lang="en-US" sz="1800" dirty="0" smtClean="0">
                <a:latin typeface="Courier"/>
                <a:cs typeface="Courier"/>
              </a:rPr>
              <a:t>][j][0][0] = </a:t>
            </a:r>
            <a:r>
              <a:rPr lang="en-US" sz="1800" b="1" dirty="0" smtClean="0">
                <a:latin typeface="Courier"/>
                <a:cs typeface="Courier"/>
              </a:rPr>
              <a:t>move</a:t>
            </a:r>
            <a:r>
              <a:rPr lang="en-US" sz="1800" dirty="0" smtClean="0">
                <a:latin typeface="Courier"/>
                <a:cs typeface="Courier"/>
              </a:rPr>
              <a:t>(</a:t>
            </a:r>
            <a:r>
              <a:rPr lang="en-US" sz="1800" dirty="0" err="1" smtClean="0">
                <a:latin typeface="Courier"/>
                <a:cs typeface="Courier"/>
              </a:rPr>
              <a:t>pixel_avg</a:t>
            </a:r>
            <a:r>
              <a:rPr lang="en-US" sz="1800" dirty="0" smtClean="0">
                <a:latin typeface="Courier"/>
                <a:cs typeface="Courier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...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return </a:t>
            </a:r>
            <a:r>
              <a:rPr lang="en-US" sz="1800" b="1" dirty="0">
                <a:solidFill>
                  <a:srgbClr val="000000"/>
                </a:solidFill>
                <a:latin typeface="Courier"/>
                <a:cs typeface="Courier"/>
              </a:rPr>
              <a:t>move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800" dirty="0" smtClean="0">
                <a:latin typeface="Courier"/>
                <a:cs typeface="Courier"/>
              </a:rPr>
              <a:t>new Radiance&lt;</a:t>
            </a:r>
            <a:r>
              <a:rPr lang="en-US" sz="1800" dirty="0" err="1" smtClean="0">
                <a:latin typeface="Courier"/>
                <a:cs typeface="Courier"/>
              </a:rPr>
              <a:t>PixelType</a:t>
            </a:r>
            <a:r>
              <a:rPr lang="en-US" sz="1800" dirty="0" smtClean="0">
                <a:solidFill>
                  <a:srgbClr val="000000"/>
                </a:solidFill>
                <a:latin typeface="Courier"/>
                <a:cs typeface="Courier"/>
              </a:rPr>
              <a:t>&gt;(</a:t>
            </a:r>
            <a:r>
              <a:rPr lang="en-US" sz="1800" b="1" dirty="0">
                <a:solidFill>
                  <a:srgbClr val="000000"/>
                </a:solidFill>
                <a:latin typeface="Courier"/>
                <a:cs typeface="Courier"/>
              </a:rPr>
              <a:t>move</a:t>
            </a:r>
            <a:r>
              <a:rPr lang="en-US" sz="1800" dirty="0">
                <a:solidFill>
                  <a:srgbClr val="000000"/>
                </a:solidFill>
                <a:latin typeface="Courier"/>
                <a:cs typeface="Courier"/>
              </a:rPr>
              <a:t>(Rendered</a:t>
            </a:r>
            <a:r>
              <a:rPr lang="en-US" sz="1800" dirty="0">
                <a:latin typeface="Courier"/>
                <a:cs typeface="Courier"/>
              </a:rPr>
              <a:t>), Ix, </a:t>
            </a:r>
            <a:r>
              <a:rPr lang="en-US" sz="1800" dirty="0" err="1">
                <a:latin typeface="Courier"/>
                <a:cs typeface="Courier"/>
              </a:rPr>
              <a:t>Iy</a:t>
            </a:r>
            <a:r>
              <a:rPr lang="en-US" sz="1800" dirty="0">
                <a:latin typeface="Courier"/>
                <a:cs typeface="Courier"/>
              </a:rPr>
              <a:t>));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>
                <a:latin typeface="Courier"/>
                <a:cs typeface="Courier"/>
              </a:rPr>
              <a:t>}</a:t>
            </a:r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3683000" y="1848555"/>
            <a:ext cx="4811889" cy="889000"/>
          </a:xfrm>
          <a:prstGeom prst="wedgeRoundRectCallout">
            <a:avLst>
              <a:gd name="adj1" fmla="val -23742"/>
              <a:gd name="adj2" fmla="val 41504"/>
              <a:gd name="adj3" fmla="val 16667"/>
            </a:avLst>
          </a:prstGeom>
          <a:solidFill>
            <a:srgbClr val="A9D6FF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May use </a:t>
            </a:r>
            <a:r>
              <a:rPr lang="en-US" sz="2400" b="1" dirty="0" err="1" smtClean="0">
                <a:solidFill>
                  <a:schemeClr val="tx1"/>
                </a:solidFill>
                <a:latin typeface="Courier"/>
                <a:cs typeface="Courier"/>
              </a:rPr>
              <a:t>std</a:t>
            </a:r>
            <a:r>
              <a:rPr lang="en-US" sz="2400" b="1" dirty="0" smtClean="0">
                <a:solidFill>
                  <a:schemeClr val="tx1"/>
                </a:solidFill>
                <a:latin typeface="Courier"/>
                <a:cs typeface="Courier"/>
              </a:rPr>
              <a:t>::move()</a:t>
            </a:r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.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cs typeface="Courier"/>
              </a:rPr>
              <a:t>Could access 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Radiance</a:t>
            </a:r>
            <a:r>
              <a:rPr lang="en-US" sz="2000" dirty="0" smtClean="0">
                <a:solidFill>
                  <a:schemeClr val="tx1"/>
                </a:solidFill>
                <a:cs typeface="Courier"/>
              </a:rPr>
              <a:t> and </a:t>
            </a:r>
            <a:r>
              <a:rPr lang="en-US" sz="2000" dirty="0" err="1" smtClean="0">
                <a:solidFill>
                  <a:schemeClr val="tx1"/>
                </a:solidFill>
                <a:latin typeface="Courier"/>
                <a:cs typeface="Courier"/>
              </a:rPr>
              <a:t>PixelType</a:t>
            </a:r>
            <a:r>
              <a:rPr lang="en-US" sz="2000" dirty="0" smtClean="0">
                <a:solidFill>
                  <a:schemeClr val="tx1"/>
                </a:solidFill>
                <a:cs typeface="Courier"/>
              </a:rPr>
              <a:t>.</a:t>
            </a:r>
            <a:endParaRPr lang="en-US" sz="2000" dirty="0">
              <a:solidFill>
                <a:schemeClr val="tx1"/>
              </a:solidFill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98087" y="5304728"/>
            <a:ext cx="2141469" cy="367940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ular Callout 9"/>
          <p:cNvSpPr/>
          <p:nvPr/>
        </p:nvSpPr>
        <p:spPr>
          <a:xfrm>
            <a:off x="3683000" y="3344334"/>
            <a:ext cx="5100054" cy="874886"/>
          </a:xfrm>
          <a:prstGeom prst="wedgeRoundRectCallout">
            <a:avLst>
              <a:gd name="adj1" fmla="val -25056"/>
              <a:gd name="adj2" fmla="val 43504"/>
              <a:gd name="adj3" fmla="val 16667"/>
            </a:avLst>
          </a:prstGeom>
          <a:solidFill>
            <a:srgbClr val="A9D6FF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Cannot use </a:t>
            </a:r>
            <a:r>
              <a:rPr lang="en-US" sz="2400" b="1" dirty="0" err="1" smtClean="0">
                <a:solidFill>
                  <a:schemeClr val="tx1"/>
                </a:solidFill>
                <a:latin typeface="Courier"/>
                <a:cs typeface="Courier"/>
              </a:rPr>
              <a:t>std</a:t>
            </a:r>
            <a:r>
              <a:rPr lang="en-US" sz="2400" b="1" dirty="0" smtClean="0">
                <a:solidFill>
                  <a:schemeClr val="tx1"/>
                </a:solidFill>
                <a:latin typeface="Courier"/>
                <a:cs typeface="Courier"/>
              </a:rPr>
              <a:t>::move()</a:t>
            </a:r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.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  <a:cs typeface="Courier"/>
              </a:rPr>
              <a:t>Requires access to 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boost::</a:t>
            </a:r>
            <a:r>
              <a:rPr lang="en-US" sz="2000" dirty="0" err="1" smtClean="0">
                <a:solidFill>
                  <a:schemeClr val="tx1"/>
                </a:solidFill>
                <a:latin typeface="Courier"/>
                <a:cs typeface="Courier"/>
              </a:rPr>
              <a:t>multi_array</a:t>
            </a:r>
            <a:r>
              <a:rPr lang="en-US" sz="2000" dirty="0" smtClean="0">
                <a:solidFill>
                  <a:schemeClr val="tx1"/>
                </a:solidFill>
                <a:cs typeface="Courier"/>
              </a:rPr>
              <a:t>.</a:t>
            </a:r>
            <a:endParaRPr lang="en-US" sz="2000" dirty="0">
              <a:solidFill>
                <a:schemeClr val="tx1"/>
              </a:solidFill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227798" y="5809904"/>
            <a:ext cx="2141469" cy="367940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439333" y="5809904"/>
            <a:ext cx="2458754" cy="367940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ular Callout 12"/>
          <p:cNvSpPr/>
          <p:nvPr/>
        </p:nvSpPr>
        <p:spPr>
          <a:xfrm>
            <a:off x="3683000" y="3344334"/>
            <a:ext cx="5100054" cy="874886"/>
          </a:xfrm>
          <a:prstGeom prst="wedgeRoundRectCallout">
            <a:avLst>
              <a:gd name="adj1" fmla="val -25056"/>
              <a:gd name="adj2" fmla="val 43504"/>
              <a:gd name="adj3" fmla="val 16667"/>
            </a:avLst>
          </a:prstGeom>
          <a:solidFill>
            <a:srgbClr val="A9D6FF"/>
          </a:solidFill>
          <a:ln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cs typeface="Courier"/>
              </a:rPr>
              <a:t>Implement own </a:t>
            </a:r>
            <a:r>
              <a:rPr lang="en-US" sz="2400" b="1" dirty="0" smtClean="0">
                <a:solidFill>
                  <a:schemeClr val="tx1"/>
                </a:solidFill>
                <a:latin typeface="Courier"/>
                <a:cs typeface="Courier"/>
              </a:rPr>
              <a:t>move()</a:t>
            </a:r>
            <a:r>
              <a:rPr lang="en-US" sz="2400" b="1" dirty="0">
                <a:solidFill>
                  <a:schemeClr val="tx1"/>
                </a:solidFill>
                <a:cs typeface="Courier"/>
              </a:rPr>
              <a:t>?</a:t>
            </a:r>
            <a:endParaRPr lang="en-US" sz="2400" b="1" dirty="0" smtClean="0">
              <a:solidFill>
                <a:schemeClr val="tx1"/>
              </a:solidFill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7714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10" grpId="0" animBg="1"/>
      <p:bldP spid="10" grpId="1" animBg="1"/>
      <p:bldP spid="11" grpId="0" animBg="1"/>
      <p:bldP spid="12" grpId="0" animBg="1"/>
      <p:bldP spid="13" grpId="0" animBg="1"/>
      <p:bldP spid="13" grpId="1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Move with </a:t>
            </a:r>
            <a:r>
              <a:rPr lang="en-US" sz="5000" dirty="0" err="1" smtClean="0">
                <a:latin typeface="Courier"/>
                <a:cs typeface="Courier"/>
              </a:rPr>
              <a:t>std</a:t>
            </a:r>
            <a:r>
              <a:rPr lang="en-US" sz="5000" dirty="0" smtClean="0">
                <a:latin typeface="Courier"/>
                <a:cs typeface="Courier"/>
              </a:rPr>
              <a:t>::move()</a:t>
            </a:r>
            <a:endParaRPr lang="en-US" sz="5000" dirty="0">
              <a:latin typeface="Courier"/>
              <a:cs typeface="Courier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>
                <a:latin typeface="Courier"/>
                <a:cs typeface="Courier"/>
              </a:rPr>
              <a:t>template </a:t>
            </a:r>
            <a:r>
              <a:rPr lang="en-US" dirty="0" smtClean="0">
                <a:latin typeface="Courier"/>
                <a:cs typeface="Courier"/>
              </a:rPr>
              <a:t>&lt;class </a:t>
            </a:r>
            <a:r>
              <a:rPr lang="en-US" dirty="0">
                <a:latin typeface="Courier"/>
                <a:cs typeface="Courier"/>
              </a:rPr>
              <a:t>T</a:t>
            </a:r>
            <a:r>
              <a:rPr lang="en-US" dirty="0" smtClean="0">
                <a:latin typeface="Courier"/>
                <a:cs typeface="Courier"/>
              </a:rPr>
              <a:t>&gt; … </a:t>
            </a:r>
            <a:r>
              <a:rPr lang="en-US" dirty="0" err="1" smtClean="0">
                <a:latin typeface="Courier"/>
                <a:cs typeface="Courier"/>
              </a:rPr>
              <a:t>std</a:t>
            </a:r>
            <a:r>
              <a:rPr lang="en-US" dirty="0" smtClean="0">
                <a:latin typeface="Courier"/>
                <a:cs typeface="Courier"/>
              </a:rPr>
              <a:t>::move(T&amp;&amp;) … </a:t>
            </a:r>
            <a:r>
              <a:rPr lang="en-US" dirty="0" smtClean="0"/>
              <a:t>: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A lot of details went into its design.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To use it, implement move constructor </a:t>
            </a:r>
            <a:r>
              <a:rPr lang="en-US" dirty="0" smtClean="0">
                <a:latin typeface="Courier"/>
                <a:cs typeface="Courier"/>
              </a:rPr>
              <a:t>T::T(T&amp;&amp;)</a:t>
            </a:r>
            <a:r>
              <a:rPr lang="en-US" dirty="0" smtClean="0"/>
              <a:t>.</a:t>
            </a:r>
          </a:p>
          <a:p>
            <a:pPr>
              <a:buFont typeface="Arial"/>
              <a:buChar char="•"/>
            </a:pPr>
            <a:r>
              <a:rPr lang="en-US" dirty="0" smtClean="0"/>
              <a:t>Can we take advantage of the details in our own </a:t>
            </a:r>
            <a:r>
              <a:rPr lang="en-US" dirty="0" smtClean="0">
                <a:latin typeface="Courier"/>
                <a:cs typeface="Courier"/>
              </a:rPr>
              <a:t>move()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 smtClean="0"/>
          </a:p>
        </p:txBody>
      </p:sp>
      <p:sp>
        <p:nvSpPr>
          <p:cNvPr id="4" name="Rounded Rectangle 3"/>
          <p:cNvSpPr/>
          <p:nvPr/>
        </p:nvSpPr>
        <p:spPr>
          <a:xfrm>
            <a:off x="691445" y="3682999"/>
            <a:ext cx="7662333" cy="2427112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// </a:t>
            </a:r>
            <a:r>
              <a:rPr lang="en-US" sz="2000" dirty="0" err="1" smtClean="0">
                <a:solidFill>
                  <a:srgbClr val="008000"/>
                </a:solidFill>
                <a:latin typeface="Courier"/>
                <a:cs typeface="Courier"/>
              </a:rPr>
              <a:t>MoveConstraints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 = constraints on </a:t>
            </a:r>
            <a:r>
              <a:rPr lang="en-US" sz="2000" dirty="0" err="1" smtClean="0">
                <a:solidFill>
                  <a:srgbClr val="008000"/>
                </a:solidFill>
                <a:latin typeface="Courier"/>
                <a:cs typeface="Courier"/>
              </a:rPr>
              <a:t>std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::move()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concept </a:t>
            </a:r>
            <a:r>
              <a:rPr lang="en-US" sz="2000" b="1" dirty="0" err="1" smtClean="0">
                <a:solidFill>
                  <a:schemeClr val="tx1"/>
                </a:solidFill>
                <a:latin typeface="Courier"/>
                <a:cs typeface="Courier"/>
              </a:rPr>
              <a:t>MoveConstructor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&lt;</a:t>
            </a:r>
            <a:r>
              <a:rPr lang="en-US" sz="2000" dirty="0" err="1" smtClean="0">
                <a:solidFill>
                  <a:schemeClr val="tx1"/>
                </a:solidFill>
                <a:latin typeface="Courier"/>
                <a:cs typeface="Courier"/>
              </a:rPr>
              <a:t>MoveConstraints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 T&gt;</a:t>
            </a:r>
          </a:p>
          <a:p>
            <a:r>
              <a:rPr lang="en-US" sz="2000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= requires (T&amp;&amp; a) { T(a); }</a:t>
            </a:r>
          </a:p>
          <a:p>
            <a:endParaRPr lang="en-US" sz="2000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"/>
                <a:cs typeface="Courier"/>
              </a:rPr>
              <a:t>t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emplate&lt;class T&gt; 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requires </a:t>
            </a:r>
            <a:r>
              <a:rPr lang="en-US" sz="2000" b="1" dirty="0" err="1" smtClean="0">
                <a:solidFill>
                  <a:schemeClr val="tx1"/>
                </a:solidFill>
                <a:latin typeface="Courier"/>
                <a:cs typeface="Courier"/>
              </a:rPr>
              <a:t>MoveConstructor</a:t>
            </a:r>
            <a:r>
              <a:rPr lang="en-US" sz="2000" b="1" dirty="0" smtClean="0">
                <a:solidFill>
                  <a:schemeClr val="tx1"/>
                </a:solidFill>
                <a:latin typeface="Courier"/>
                <a:cs typeface="Courier"/>
              </a:rPr>
              <a:t>&lt;T&gt;</a:t>
            </a:r>
            <a:endParaRPr lang="en-US" sz="2000" dirty="0" smtClean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… </a:t>
            </a:r>
            <a:r>
              <a:rPr lang="en-US" sz="2000" b="1" dirty="0" smtClean="0">
                <a:solidFill>
                  <a:schemeClr val="tx1"/>
                </a:solidFill>
                <a:latin typeface="Courier"/>
                <a:cs typeface="Courier"/>
              </a:rPr>
              <a:t>move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(T&amp;&amp; a) { return </a:t>
            </a:r>
            <a:r>
              <a:rPr lang="en-US" sz="2000" dirty="0" err="1" smtClean="0">
                <a:solidFill>
                  <a:schemeClr val="tx1"/>
                </a:solidFill>
                <a:latin typeface="Courier"/>
                <a:cs typeface="Courier"/>
              </a:rPr>
              <a:t>std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::move(a); }</a:t>
            </a:r>
            <a:endParaRPr lang="en-US" sz="2000" dirty="0">
              <a:solidFill>
                <a:schemeClr val="tx1"/>
              </a:solidFill>
              <a:latin typeface="Courier"/>
              <a:cs typeface="Courier"/>
            </a:endParaRPr>
          </a:p>
          <a:p>
            <a:endParaRPr lang="en-US" sz="2000" dirty="0" smtClean="0">
              <a:solidFill>
                <a:schemeClr val="tx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4465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Move with </a:t>
            </a:r>
            <a:r>
              <a:rPr lang="en-US" sz="5000" dirty="0" err="1" smtClean="0">
                <a:latin typeface="Courier"/>
                <a:cs typeface="Courier"/>
              </a:rPr>
              <a:t>std</a:t>
            </a:r>
            <a:r>
              <a:rPr lang="en-US" sz="5000" dirty="0" smtClean="0">
                <a:latin typeface="Courier"/>
                <a:cs typeface="Courier"/>
              </a:rPr>
              <a:t>::move()</a:t>
            </a:r>
            <a:endParaRPr lang="en-US" sz="5000" dirty="0">
              <a:latin typeface="Courier"/>
              <a:cs typeface="Courier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/>
              <a:t>A</a:t>
            </a:r>
            <a:r>
              <a:rPr lang="en-US" dirty="0" smtClean="0"/>
              <a:t> concept expresses the requirements for move constructor </a:t>
            </a:r>
            <a:r>
              <a:rPr lang="en-US" dirty="0">
                <a:latin typeface="Courier"/>
                <a:cs typeface="Courier"/>
              </a:rPr>
              <a:t>T::T(T&amp;&amp;)</a:t>
            </a:r>
            <a:r>
              <a:rPr lang="en-US" dirty="0" smtClean="0"/>
              <a:t>. </a:t>
            </a:r>
          </a:p>
          <a:p>
            <a:pPr>
              <a:buFont typeface="Arial"/>
              <a:buChar char="•"/>
            </a:pPr>
            <a:r>
              <a:rPr lang="en-US" dirty="0" smtClean="0"/>
              <a:t>A concept map implements move </a:t>
            </a:r>
            <a:r>
              <a:rPr lang="en-US" dirty="0"/>
              <a:t>constructor </a:t>
            </a:r>
            <a:r>
              <a:rPr lang="en-US" dirty="0">
                <a:latin typeface="Courier"/>
                <a:cs typeface="Courier"/>
              </a:rPr>
              <a:t>t</a:t>
            </a:r>
            <a:r>
              <a:rPr lang="en-US" dirty="0" smtClean="0">
                <a:latin typeface="Courier"/>
                <a:cs typeface="Courier"/>
              </a:rPr>
              <a:t>::t(</a:t>
            </a:r>
            <a:r>
              <a:rPr lang="en-US" dirty="0">
                <a:latin typeface="Courier"/>
                <a:cs typeface="Courier"/>
              </a:rPr>
              <a:t>t</a:t>
            </a:r>
            <a:r>
              <a:rPr lang="en-US" dirty="0" smtClean="0">
                <a:latin typeface="Courier"/>
                <a:cs typeface="Courier"/>
              </a:rPr>
              <a:t>&amp;</a:t>
            </a:r>
            <a:r>
              <a:rPr lang="en-US" dirty="0">
                <a:latin typeface="Courier"/>
                <a:cs typeface="Courier"/>
              </a:rPr>
              <a:t>&amp;</a:t>
            </a:r>
            <a:r>
              <a:rPr lang="en-US" dirty="0" smtClean="0">
                <a:latin typeface="Courier"/>
                <a:cs typeface="Courier"/>
              </a:rPr>
              <a:t>)</a:t>
            </a:r>
            <a:r>
              <a:rPr lang="en-US" dirty="0" smtClean="0">
                <a:latin typeface="+mn-lt"/>
                <a:cs typeface="Courier New"/>
              </a:rPr>
              <a:t>,</a:t>
            </a:r>
          </a:p>
          <a:p>
            <a:pPr lvl="1">
              <a:buFont typeface="Arial"/>
              <a:buChar char="•"/>
            </a:pPr>
            <a:r>
              <a:rPr lang="en-US" dirty="0" smtClean="0">
                <a:latin typeface="+mn-lt"/>
                <a:cs typeface="Courier New"/>
              </a:rPr>
              <a:t>for some type t. 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91445" y="3682999"/>
            <a:ext cx="7662333" cy="2427112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// </a:t>
            </a:r>
            <a:r>
              <a:rPr lang="en-US" sz="2000" dirty="0" err="1" smtClean="0">
                <a:solidFill>
                  <a:srgbClr val="008000"/>
                </a:solidFill>
                <a:latin typeface="Courier"/>
                <a:cs typeface="Courier"/>
              </a:rPr>
              <a:t>MoveConstraints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 = constraints on </a:t>
            </a:r>
            <a:r>
              <a:rPr lang="en-US" sz="2000" dirty="0" err="1" smtClean="0">
                <a:solidFill>
                  <a:srgbClr val="008000"/>
                </a:solidFill>
                <a:latin typeface="Courier"/>
                <a:cs typeface="Courier"/>
              </a:rPr>
              <a:t>std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::move()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concept </a:t>
            </a:r>
            <a:r>
              <a:rPr lang="en-US" sz="2000" b="1" dirty="0" err="1" smtClean="0">
                <a:solidFill>
                  <a:schemeClr val="tx1"/>
                </a:solidFill>
                <a:latin typeface="Courier"/>
                <a:cs typeface="Courier"/>
              </a:rPr>
              <a:t>MoveConstructor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&lt;</a:t>
            </a:r>
            <a:r>
              <a:rPr lang="en-US" sz="2000" dirty="0" err="1" smtClean="0">
                <a:solidFill>
                  <a:schemeClr val="tx1"/>
                </a:solidFill>
                <a:latin typeface="Courier"/>
                <a:cs typeface="Courier"/>
              </a:rPr>
              <a:t>MoveConstraints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 T&gt;</a:t>
            </a:r>
          </a:p>
          <a:p>
            <a:r>
              <a:rPr lang="en-US" sz="2000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= requires (T&amp;&amp; a) { a(a); }</a:t>
            </a:r>
          </a:p>
          <a:p>
            <a:endParaRPr lang="en-US" sz="2000" dirty="0">
              <a:solidFill>
                <a:schemeClr val="tx1"/>
              </a:solidFill>
              <a:latin typeface="Courier"/>
              <a:cs typeface="Courier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"/>
                <a:cs typeface="Courier"/>
              </a:rPr>
              <a:t>t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emplate&lt;class T&gt; 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requires </a:t>
            </a:r>
            <a:r>
              <a:rPr lang="en-US" sz="2000" b="1" dirty="0" err="1" smtClean="0">
                <a:solidFill>
                  <a:schemeClr val="tx1"/>
                </a:solidFill>
                <a:latin typeface="Courier"/>
                <a:cs typeface="Courier"/>
              </a:rPr>
              <a:t>MoveConstructor</a:t>
            </a:r>
            <a:r>
              <a:rPr lang="en-US" sz="2000" b="1" dirty="0" smtClean="0">
                <a:solidFill>
                  <a:schemeClr val="tx1"/>
                </a:solidFill>
                <a:latin typeface="Courier"/>
                <a:cs typeface="Courier"/>
              </a:rPr>
              <a:t>&lt;T&gt;  </a:t>
            </a:r>
            <a:r>
              <a:rPr lang="en-US" sz="2000" b="1" dirty="0" smtClean="0">
                <a:solidFill>
                  <a:srgbClr val="008000"/>
                </a:solidFill>
                <a:latin typeface="Courier"/>
                <a:cs typeface="Courier"/>
              </a:rPr>
              <a:t>// =&gt; T::T(T&amp;&amp;)</a:t>
            </a:r>
            <a:endParaRPr lang="en-US" sz="2000" dirty="0" smtClean="0">
              <a:solidFill>
                <a:srgbClr val="008000"/>
              </a:solidFill>
              <a:latin typeface="Courier"/>
              <a:cs typeface="Courier"/>
            </a:endParaRPr>
          </a:p>
          <a:p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… </a:t>
            </a:r>
            <a:r>
              <a:rPr lang="en-US" sz="2000" b="1" dirty="0" smtClean="0">
                <a:solidFill>
                  <a:schemeClr val="tx1"/>
                </a:solidFill>
                <a:latin typeface="Courier"/>
                <a:cs typeface="Courier"/>
              </a:rPr>
              <a:t>move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(T&amp;&amp; a) { return </a:t>
            </a:r>
            <a:r>
              <a:rPr lang="en-US" sz="2000" dirty="0" err="1" smtClean="0">
                <a:solidFill>
                  <a:schemeClr val="tx1"/>
                </a:solidFill>
                <a:latin typeface="Courier"/>
                <a:cs typeface="Courier"/>
              </a:rPr>
              <a:t>std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::move(a); }</a:t>
            </a:r>
            <a:endParaRPr lang="en-US" sz="2000" dirty="0">
              <a:solidFill>
                <a:schemeClr val="tx1"/>
              </a:solidFill>
              <a:latin typeface="Courier"/>
              <a:cs typeface="Courier"/>
            </a:endParaRPr>
          </a:p>
          <a:p>
            <a:endParaRPr lang="en-US" sz="2000" dirty="0" smtClean="0">
              <a:solidFill>
                <a:schemeClr val="tx1"/>
              </a:solidFill>
              <a:latin typeface="Courier"/>
              <a:cs typeface="Courier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91445" y="4572000"/>
            <a:ext cx="7662333" cy="1538111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 err="1" smtClean="0">
                <a:solidFill>
                  <a:schemeClr val="tx1"/>
                </a:solidFill>
                <a:latin typeface="Courier"/>
                <a:cs typeface="Courier"/>
              </a:rPr>
              <a:t>concept_map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Courier"/>
                <a:cs typeface="Courier"/>
              </a:rPr>
              <a:t>MoveConstructor</a:t>
            </a:r>
            <a:r>
              <a:rPr lang="en-US" sz="2000" b="1" dirty="0" smtClean="0">
                <a:solidFill>
                  <a:schemeClr val="tx1"/>
                </a:solidFill>
                <a:latin typeface="Courier"/>
                <a:cs typeface="Courier"/>
              </a:rPr>
              <a:t>&lt;RT&gt; 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{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  RT::RT(RT&amp;&amp;) { ... };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}</a:t>
            </a:r>
          </a:p>
          <a:p>
            <a:endParaRPr lang="en-US" sz="2000" dirty="0" smtClean="0">
              <a:solidFill>
                <a:schemeClr val="tx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3984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Move with </a:t>
            </a:r>
            <a:r>
              <a:rPr lang="en-US" sz="5000" dirty="0" err="1" smtClean="0">
                <a:latin typeface="Courier"/>
                <a:cs typeface="Courier"/>
              </a:rPr>
              <a:t>std</a:t>
            </a:r>
            <a:r>
              <a:rPr lang="en-US" sz="5000" dirty="0" smtClean="0">
                <a:latin typeface="Courier"/>
                <a:cs typeface="Courier"/>
              </a:rPr>
              <a:t>::move()</a:t>
            </a:r>
            <a:endParaRPr lang="en-US" sz="5000" dirty="0">
              <a:latin typeface="Courier"/>
              <a:cs typeface="Courier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/>
              <a:t>A</a:t>
            </a:r>
            <a:r>
              <a:rPr lang="en-US" dirty="0" smtClean="0"/>
              <a:t> concept expresses the requirements for move constructor </a:t>
            </a:r>
            <a:r>
              <a:rPr lang="en-US" dirty="0">
                <a:latin typeface="Courier"/>
                <a:cs typeface="Courier"/>
              </a:rPr>
              <a:t>T::T(T&amp;&amp;)</a:t>
            </a:r>
            <a:r>
              <a:rPr lang="en-US" dirty="0" smtClean="0"/>
              <a:t>. </a:t>
            </a:r>
          </a:p>
          <a:p>
            <a:pPr>
              <a:buFont typeface="Arial"/>
              <a:buChar char="•"/>
            </a:pPr>
            <a:r>
              <a:rPr lang="en-US" dirty="0" smtClean="0"/>
              <a:t>A concept map implements move </a:t>
            </a:r>
            <a:r>
              <a:rPr lang="en-US" dirty="0"/>
              <a:t>constructor </a:t>
            </a:r>
            <a:r>
              <a:rPr lang="en-US" dirty="0">
                <a:latin typeface="Courier"/>
                <a:cs typeface="Courier"/>
              </a:rPr>
              <a:t>t</a:t>
            </a:r>
            <a:r>
              <a:rPr lang="en-US" dirty="0" smtClean="0">
                <a:latin typeface="Courier"/>
                <a:cs typeface="Courier"/>
              </a:rPr>
              <a:t>::t(</a:t>
            </a:r>
            <a:r>
              <a:rPr lang="en-US" dirty="0">
                <a:latin typeface="Courier"/>
                <a:cs typeface="Courier"/>
              </a:rPr>
              <a:t>t</a:t>
            </a:r>
            <a:r>
              <a:rPr lang="en-US" dirty="0" smtClean="0">
                <a:latin typeface="Courier"/>
                <a:cs typeface="Courier"/>
              </a:rPr>
              <a:t>&amp;</a:t>
            </a:r>
            <a:r>
              <a:rPr lang="en-US" dirty="0">
                <a:latin typeface="Courier"/>
                <a:cs typeface="Courier"/>
              </a:rPr>
              <a:t>&amp;</a:t>
            </a:r>
            <a:r>
              <a:rPr lang="en-US" dirty="0" smtClean="0">
                <a:latin typeface="Courier"/>
                <a:cs typeface="Courier"/>
              </a:rPr>
              <a:t>)</a:t>
            </a:r>
            <a:r>
              <a:rPr lang="en-US" dirty="0" smtClean="0">
                <a:latin typeface="+mn-lt"/>
                <a:cs typeface="Courier New"/>
              </a:rPr>
              <a:t>,</a:t>
            </a:r>
          </a:p>
          <a:p>
            <a:pPr lvl="1">
              <a:buFont typeface="Arial"/>
              <a:buChar char="•"/>
            </a:pPr>
            <a:r>
              <a:rPr lang="en-US" dirty="0" smtClean="0">
                <a:latin typeface="+mn-lt"/>
                <a:cs typeface="Courier New"/>
              </a:rPr>
              <a:t>for some type t. </a:t>
            </a:r>
          </a:p>
          <a:p>
            <a:pPr>
              <a:buFont typeface="Arial"/>
              <a:buChar char="•"/>
            </a:pPr>
            <a:r>
              <a:rPr lang="en-US" dirty="0" smtClean="0"/>
              <a:t>The instantiation of </a:t>
            </a:r>
            <a:r>
              <a:rPr lang="en-US" dirty="0" smtClean="0">
                <a:latin typeface="Courier"/>
                <a:cs typeface="Courier"/>
              </a:rPr>
              <a:t>move()</a:t>
            </a:r>
            <a:r>
              <a:rPr lang="en-US" dirty="0" smtClean="0"/>
              <a:t> captures the concept map, and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transfers the implementation to </a:t>
            </a:r>
            <a:r>
              <a:rPr lang="en-US" dirty="0" err="1" smtClean="0">
                <a:latin typeface="Courier"/>
                <a:cs typeface="Courier"/>
              </a:rPr>
              <a:t>std</a:t>
            </a:r>
            <a:r>
              <a:rPr lang="en-US" dirty="0" smtClean="0">
                <a:latin typeface="Courier"/>
                <a:cs typeface="Courier"/>
              </a:rPr>
              <a:t>::move()</a:t>
            </a:r>
            <a:r>
              <a:rPr lang="en-US" dirty="0" smtClean="0"/>
              <a:t>.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The instantiation of </a:t>
            </a:r>
            <a:r>
              <a:rPr lang="en-US" dirty="0" err="1" smtClean="0">
                <a:latin typeface="Courier"/>
                <a:cs typeface="Courier"/>
              </a:rPr>
              <a:t>std</a:t>
            </a:r>
            <a:r>
              <a:rPr lang="en-US" dirty="0" smtClean="0">
                <a:latin typeface="Courier"/>
                <a:cs typeface="Courier"/>
              </a:rPr>
              <a:t>::move()</a:t>
            </a:r>
            <a:r>
              <a:rPr lang="en-US" dirty="0" smtClean="0">
                <a:latin typeface="+mn-lt"/>
                <a:cs typeface="Courier"/>
              </a:rPr>
              <a:t> </a:t>
            </a:r>
            <a:r>
              <a:rPr lang="en-US" dirty="0" smtClean="0"/>
              <a:t>uses the implementation.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 smtClean="0"/>
          </a:p>
        </p:txBody>
      </p:sp>
      <p:sp>
        <p:nvSpPr>
          <p:cNvPr id="7" name="Rounded Rectangle 6"/>
          <p:cNvSpPr/>
          <p:nvPr/>
        </p:nvSpPr>
        <p:spPr>
          <a:xfrm>
            <a:off x="691445" y="4967112"/>
            <a:ext cx="7662333" cy="1143000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RT Rendered ... 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move(Rendered) 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// =&gt; </a:t>
            </a:r>
            <a:r>
              <a:rPr lang="en-US" sz="2000" dirty="0" err="1" smtClean="0">
                <a:solidFill>
                  <a:srgbClr val="008000"/>
                </a:solidFill>
                <a:latin typeface="Courier"/>
                <a:cs typeface="Courier"/>
              </a:rPr>
              <a:t>std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::move(Rendered)</a:t>
            </a:r>
          </a:p>
          <a:p>
            <a:r>
              <a:rPr lang="en-US" sz="20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              //     finds </a:t>
            </a:r>
            <a:r>
              <a:rPr lang="en-US" sz="2000" dirty="0">
                <a:solidFill>
                  <a:srgbClr val="008000"/>
                </a:solidFill>
                <a:latin typeface="Courier"/>
                <a:cs typeface="Courier"/>
              </a:rPr>
              <a:t>RT::RT(RT&amp;&amp;</a:t>
            </a:r>
            <a:r>
              <a:rPr lang="en-US" sz="2000" dirty="0" smtClean="0">
                <a:solidFill>
                  <a:srgbClr val="008000"/>
                </a:solidFill>
                <a:latin typeface="Courier"/>
                <a:cs typeface="Courier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89081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-33533"/>
            <a:ext cx="7581901" cy="1421784"/>
          </a:xfrm>
        </p:spPr>
        <p:txBody>
          <a:bodyPr/>
          <a:lstStyle/>
          <a:p>
            <a:r>
              <a:rPr lang="en-US" sz="4000" dirty="0" smtClean="0"/>
              <a:t>Example 1: Error Detection and Diagnosis with C++ Templates</a:t>
            </a:r>
            <a:endParaRPr lang="en-US" sz="4000" dirty="0"/>
          </a:p>
        </p:txBody>
      </p:sp>
      <p:sp>
        <p:nvSpPr>
          <p:cNvPr id="6" name="Rounded Rectangle 5"/>
          <p:cNvSpPr/>
          <p:nvPr/>
        </p:nvSpPr>
        <p:spPr>
          <a:xfrm>
            <a:off x="88094" y="1529361"/>
            <a:ext cx="8957061" cy="762000"/>
          </a:xfrm>
          <a:prstGeom prst="roundRect">
            <a:avLst>
              <a:gd name="adj" fmla="val 4036"/>
            </a:avLst>
          </a:prstGeom>
          <a:solidFill>
            <a:srgbClr val="EBFAD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v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ector&lt;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void*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&gt; 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v;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sort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v.begin()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, v.end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()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fr-FR" sz="1600" b="1" dirty="0" err="1">
                <a:solidFill>
                  <a:srgbClr val="000000"/>
                </a:solidFill>
                <a:latin typeface="Courier"/>
                <a:cs typeface="Courier"/>
              </a:rPr>
              <a:t>boost</a:t>
            </a:r>
            <a:r>
              <a:rPr lang="fr-FR" sz="1600" b="1" dirty="0">
                <a:solidFill>
                  <a:srgbClr val="000000"/>
                </a:solidFill>
                <a:latin typeface="Courier"/>
                <a:cs typeface="Courier"/>
              </a:rPr>
              <a:t>::</a:t>
            </a:r>
            <a:r>
              <a:rPr lang="fr-FR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bind</a:t>
            </a:r>
            <a:r>
              <a:rPr lang="fr-FR" sz="1600" b="1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fr-FR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less</a:t>
            </a:r>
            <a:r>
              <a:rPr lang="fr-FR" sz="1600" b="1" dirty="0" smtClean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fr-FR" sz="1600" b="1" dirty="0" err="1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urier"/>
                <a:cs typeface="Courier"/>
              </a:rPr>
              <a:t>&gt;(),_1,_2)</a:t>
            </a:r>
            <a:r>
              <a:rPr lang="fr-FR" sz="1600" dirty="0" smtClean="0">
                <a:solidFill>
                  <a:srgbClr val="000000"/>
                </a:solidFill>
                <a:latin typeface="Courier"/>
                <a:cs typeface="Courier"/>
              </a:rPr>
              <a:t>)</a:t>
            </a:r>
            <a:r>
              <a:rPr lang="fr-FR" sz="1600" dirty="0">
                <a:solidFill>
                  <a:srgbClr val="000000"/>
                </a:solidFill>
                <a:latin typeface="Courier"/>
                <a:cs typeface="Courier"/>
              </a:rPr>
              <a:t>;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88094" y="2432472"/>
            <a:ext cx="8957061" cy="3831872"/>
          </a:xfrm>
          <a:prstGeom prst="roundRect">
            <a:avLst>
              <a:gd name="adj" fmla="val 4036"/>
            </a:avLst>
          </a:prstGeom>
          <a:solidFill>
            <a:schemeClr val="bg1">
              <a:lumMod val="8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b="1" dirty="0" smtClean="0">
                <a:solidFill>
                  <a:srgbClr val="000000"/>
                </a:solidFill>
                <a:latin typeface="Courier"/>
                <a:cs typeface="Courier"/>
              </a:rPr>
              <a:t>$ </a:t>
            </a:r>
            <a:r>
              <a:rPr lang="en-US" sz="1400" b="1" dirty="0" smtClean="0">
                <a:solidFill>
                  <a:srgbClr val="000000"/>
                </a:solidFill>
                <a:latin typeface="Courier"/>
                <a:cs typeface="Courier"/>
              </a:rPr>
              <a:t>clang+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+ </a:t>
            </a:r>
            <a:r>
              <a:rPr lang="en-US" sz="1400" b="1" dirty="0" err="1">
                <a:solidFill>
                  <a:srgbClr val="000000"/>
                </a:solidFill>
                <a:latin typeface="Courier"/>
                <a:cs typeface="Courier"/>
              </a:rPr>
              <a:t>test.cpp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 -o example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/</a:t>
            </a:r>
            <a:r>
              <a:rPr lang="en-US" sz="1200" dirty="0" err="1">
                <a:solidFill>
                  <a:srgbClr val="000000"/>
                </a:solidFill>
                <a:latin typeface="Courier"/>
                <a:cs typeface="Courier"/>
              </a:rPr>
              <a:t>usr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/local/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include/boost/bind/bind.hpp:303:16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: error: no matching function for call to object of type '</a:t>
            </a:r>
            <a:r>
              <a:rPr lang="en-US" sz="1200" dirty="0" err="1">
                <a:solidFill>
                  <a:srgbClr val="000000"/>
                </a:solidFill>
                <a:latin typeface="Courier"/>
                <a:cs typeface="Courier"/>
              </a:rPr>
              <a:t>std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::less&lt;int&gt;'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        return </a:t>
            </a:r>
            <a:r>
              <a:rPr lang="en-US" sz="1200" b="1" dirty="0" err="1">
                <a:solidFill>
                  <a:srgbClr val="000000"/>
                </a:solidFill>
                <a:latin typeface="Courier"/>
                <a:cs typeface="Courier"/>
              </a:rPr>
              <a:t>unwrapper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&lt;F&gt;::unwrap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(f, 0)(a[</a:t>
            </a:r>
            <a:r>
              <a:rPr lang="en-US" sz="1200" dirty="0" err="1">
                <a:solidFill>
                  <a:srgbClr val="000000"/>
                </a:solidFill>
                <a:latin typeface="Courier"/>
                <a:cs typeface="Courier"/>
              </a:rPr>
              <a:t>base_type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::a1_], a[</a:t>
            </a:r>
            <a:r>
              <a:rPr lang="en-US" sz="1200" dirty="0" err="1">
                <a:solidFill>
                  <a:srgbClr val="000000"/>
                </a:solidFill>
                <a:latin typeface="Courier"/>
                <a:cs typeface="Courier"/>
              </a:rPr>
              <a:t>base_type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::a2_]);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               ^~~~~~~~~~~~~~~~~~~~~~~~~~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/</a:t>
            </a:r>
            <a:r>
              <a:rPr lang="en-US" sz="1200" dirty="0" err="1">
                <a:solidFill>
                  <a:srgbClr val="000000"/>
                </a:solidFill>
                <a:latin typeface="Courier"/>
                <a:cs typeface="Courier"/>
              </a:rPr>
              <a:t>usr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/local/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include/boost/bind/bind_template.hpp:61:27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: note: in instantiation of function template specialization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      '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boost::_bi::list2&lt;boost::</a:t>
            </a:r>
            <a:r>
              <a:rPr lang="en-US" sz="1200" b="1" dirty="0" err="1">
                <a:solidFill>
                  <a:srgbClr val="000000"/>
                </a:solidFill>
                <a:latin typeface="Courier"/>
                <a:cs typeface="Courier"/>
              </a:rPr>
              <a:t>arg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&lt;1&gt;, boost::</a:t>
            </a:r>
            <a:r>
              <a:rPr lang="en-US" sz="1200" b="1" dirty="0" err="1">
                <a:solidFill>
                  <a:srgbClr val="000000"/>
                </a:solidFill>
                <a:latin typeface="Courier"/>
                <a:cs typeface="Courier"/>
              </a:rPr>
              <a:t>arg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&lt;2&gt; &gt;::operator()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sz="1200" dirty="0" err="1">
                <a:solidFill>
                  <a:srgbClr val="000000"/>
                </a:solidFill>
                <a:latin typeface="Courier"/>
                <a:cs typeface="Courier"/>
              </a:rPr>
              <a:t>bool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rgbClr val="000000"/>
                </a:solidFill>
                <a:latin typeface="Courier"/>
                <a:cs typeface="Courier"/>
              </a:rPr>
              <a:t>std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::less&lt;int&gt;, boost::_bi::list2&lt;void *&amp;</a:t>
            </a:r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void *&amp;&gt; &gt;' requested here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        BOOST_BIND_RETURN 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l_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(type&lt;</a:t>
            </a:r>
            <a:r>
              <a:rPr lang="en-US" sz="1200" dirty="0" err="1">
                <a:solidFill>
                  <a:srgbClr val="000000"/>
                </a:solidFill>
                <a:latin typeface="Courier"/>
                <a:cs typeface="Courier"/>
              </a:rPr>
              <a:t>result_type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&gt;(), f_, a, 0);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                          ^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/</a:t>
            </a:r>
            <a:r>
              <a:rPr lang="en-US" sz="1200" dirty="0" err="1">
                <a:solidFill>
                  <a:srgbClr val="000000"/>
                </a:solidFill>
                <a:latin typeface="Courier"/>
                <a:cs typeface="Courier"/>
              </a:rPr>
              <a:t>usr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/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include/</a:t>
            </a:r>
            <a:r>
              <a:rPr lang="en-US" sz="1200" b="1" dirty="0" err="1">
                <a:solidFill>
                  <a:srgbClr val="000000"/>
                </a:solidFill>
                <a:latin typeface="Courier"/>
                <a:cs typeface="Courier"/>
              </a:rPr>
              <a:t>c++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/4.2.1/bits/stl_algo.h:2501:6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: note: in instantiation of function template specialization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      '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boost::_bi::</a:t>
            </a:r>
            <a:r>
              <a:rPr lang="en-US" sz="1200" b="1" dirty="0" err="1">
                <a:solidFill>
                  <a:srgbClr val="000000"/>
                </a:solidFill>
                <a:latin typeface="Courier"/>
                <a:cs typeface="Courier"/>
              </a:rPr>
              <a:t>bind_t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&lt;boost::_bi::unspecified, </a:t>
            </a:r>
            <a:r>
              <a:rPr lang="en-US" sz="1200" b="1" dirty="0" err="1">
                <a:solidFill>
                  <a:srgbClr val="000000"/>
                </a:solidFill>
                <a:latin typeface="Courier"/>
                <a:cs typeface="Courier"/>
              </a:rPr>
              <a:t>std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::less&lt;int&gt;, boost::_bi::list2&lt;boost::</a:t>
            </a:r>
            <a:r>
              <a:rPr lang="en-US" sz="1200" b="1" dirty="0" err="1">
                <a:solidFill>
                  <a:srgbClr val="000000"/>
                </a:solidFill>
                <a:latin typeface="Courier"/>
                <a:cs typeface="Courier"/>
              </a:rPr>
              <a:t>arg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&lt;1&gt;, boost::</a:t>
            </a:r>
            <a:r>
              <a:rPr lang="en-US" sz="1200" b="1" dirty="0" err="1">
                <a:solidFill>
                  <a:srgbClr val="000000"/>
                </a:solidFill>
                <a:latin typeface="Courier"/>
                <a:cs typeface="Courier"/>
              </a:rPr>
              <a:t>arg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&lt;2&gt; </a:t>
            </a:r>
            <a:r>
              <a:rPr lang="en-US" sz="1200" b="1" dirty="0" smtClean="0">
                <a:solidFill>
                  <a:srgbClr val="000000"/>
                </a:solidFill>
                <a:latin typeface="Courier"/>
                <a:cs typeface="Courier"/>
              </a:rPr>
              <a:t>&gt; 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&gt;::operator()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&lt;void *, void *&gt;' requested here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        if (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__comp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(*__</a:t>
            </a:r>
            <a:r>
              <a:rPr lang="en-US" sz="1200" dirty="0" err="1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, *__first))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            ^</a:t>
            </a:r>
          </a:p>
          <a:p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/</a:t>
            </a:r>
            <a:r>
              <a:rPr lang="en-US" sz="1200" b="1" dirty="0" err="1">
                <a:solidFill>
                  <a:srgbClr val="000000"/>
                </a:solidFill>
                <a:latin typeface="Courier"/>
                <a:cs typeface="Courier"/>
              </a:rPr>
              <a:t>usr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/include/</a:t>
            </a:r>
            <a:r>
              <a:rPr lang="en-US" sz="1200" b="1" dirty="0" err="1">
                <a:solidFill>
                  <a:srgbClr val="000000"/>
                </a:solidFill>
                <a:latin typeface="Courier"/>
                <a:cs typeface="Courier"/>
              </a:rPr>
              <a:t>c++</a:t>
            </a:r>
            <a:r>
              <a:rPr lang="en-US" sz="1200" b="1" dirty="0">
                <a:solidFill>
                  <a:srgbClr val="000000"/>
                </a:solidFill>
                <a:latin typeface="Courier"/>
                <a:cs typeface="Courier"/>
              </a:rPr>
              <a:t>/4.2.1/bits/stl_algo.h:2591:7</a:t>
            </a:r>
            <a:r>
              <a:rPr lang="en-US" sz="1200" dirty="0">
                <a:solidFill>
                  <a:srgbClr val="000000"/>
                </a:solidFill>
                <a:latin typeface="Courier"/>
                <a:cs typeface="Courier"/>
              </a:rPr>
              <a:t>: note: in instantiation of function template </a:t>
            </a:r>
            <a:endParaRPr lang="en-US" sz="1200" b="1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000000"/>
                </a:solidFill>
                <a:latin typeface="Courier"/>
                <a:cs typeface="Courier"/>
              </a:rPr>
              <a:t>...</a:t>
            </a: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2 errors generated.</a:t>
            </a:r>
          </a:p>
        </p:txBody>
      </p:sp>
      <p:sp>
        <p:nvSpPr>
          <p:cNvPr id="8" name="Rectangle 7"/>
          <p:cNvSpPr/>
          <p:nvPr/>
        </p:nvSpPr>
        <p:spPr>
          <a:xfrm rot="19836251">
            <a:off x="931589" y="3757740"/>
            <a:ext cx="5965666" cy="1323439"/>
          </a:xfrm>
          <a:prstGeom prst="rect">
            <a:avLst/>
          </a:prstGeom>
          <a:solidFill>
            <a:srgbClr val="CCFFCC"/>
          </a:solidFill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endParaRPr lang="en-US" sz="1200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8000"/>
              </a:solidFill>
              <a:effectLst/>
            </a:endParaRPr>
          </a:p>
          <a:p>
            <a:pPr algn="ctr"/>
            <a:r>
              <a:rPr lang="en-US" sz="2800" b="1" cap="none" spc="0" dirty="0" smtClean="0">
                <a:ln w="12700">
                  <a:solidFill>
                    <a:srgbClr val="008000"/>
                  </a:solidFill>
                  <a:prstDash val="solid"/>
                </a:ln>
                <a:solidFill>
                  <a:srgbClr val="008000"/>
                </a:solidFill>
                <a:effectLst/>
              </a:rPr>
              <a:t>Incompatible </a:t>
            </a:r>
          </a:p>
          <a:p>
            <a:pPr algn="ctr"/>
            <a:r>
              <a:rPr lang="en-US" sz="2800" b="1" dirty="0" smtClean="0">
                <a:ln w="12700">
                  <a:solidFill>
                    <a:srgbClr val="008000"/>
                  </a:solidFill>
                  <a:prstDash val="solid"/>
                </a:ln>
                <a:solidFill>
                  <a:srgbClr val="008000"/>
                </a:solidFill>
                <a:effectLst/>
              </a:rPr>
              <a:t>Binary Operator!</a:t>
            </a:r>
            <a:endParaRPr lang="en-US" sz="2800" b="1" dirty="0">
              <a:ln w="12700">
                <a:solidFill>
                  <a:srgbClr val="008000"/>
                </a:solidFill>
                <a:prstDash val="solid"/>
              </a:ln>
              <a:solidFill>
                <a:srgbClr val="008000"/>
              </a:solidFill>
            </a:endParaRPr>
          </a:p>
          <a:p>
            <a:pPr algn="ctr"/>
            <a:endParaRPr lang="en-US" sz="1200" b="1" dirty="0" smtClean="0">
              <a:ln w="12700">
                <a:solidFill>
                  <a:srgbClr val="008000"/>
                </a:solidFill>
                <a:prstDash val="solid"/>
              </a:ln>
              <a:solidFill>
                <a:srgbClr val="008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2002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74090"/>
          </a:xfrm>
        </p:spPr>
        <p:txBody>
          <a:bodyPr/>
          <a:lstStyle/>
          <a:p>
            <a:r>
              <a:rPr lang="en-US" sz="5000" dirty="0" smtClean="0"/>
              <a:t>Outline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81667"/>
            <a:ext cx="8395368" cy="5051777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Problem Statement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Error detection and diagnosis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Designing concepts for C++: A historical outline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rgbClr val="7F7F7F"/>
                </a:solidFill>
                <a:sym typeface="Wingdings"/>
              </a:rPr>
              <a:t>Concepts: Definition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From algorithms to concepts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The components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rgbClr val="7F7F7F"/>
                </a:solidFill>
                <a:sym typeface="Wingdings"/>
              </a:rPr>
              <a:t>ConceptClang: Implementation Structure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ym typeface="Wingdings"/>
              </a:rPr>
              <a:t>Theoretical Contributions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Name binding framework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Weak hiding, a new scoping rule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ym typeface="Wingdings"/>
              </a:rPr>
              <a:t>Structure opening (SO) archetypes, or extensible structures for free 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ym typeface="Wingdings"/>
              </a:rPr>
              <a:t>A comparative study of the design space of C++ concepts</a:t>
            </a:r>
          </a:p>
        </p:txBody>
      </p:sp>
    </p:spTree>
    <p:extLst>
      <p:ext uri="{BB962C8B-B14F-4D97-AF65-F5344CB8AC3E}">
        <p14:creationId xmlns:p14="http://schemas.microsoft.com/office/powerpoint/2010/main" val="3473859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Extensible Structures for Free</a:t>
            </a:r>
            <a:endParaRPr lang="en-US" sz="50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05990" y="1826143"/>
            <a:ext cx="8448842" cy="45877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 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65336" y="1593484"/>
            <a:ext cx="8144933" cy="4798846"/>
          </a:xfrm>
          <a:prstGeom prst="roundRect">
            <a:avLst>
              <a:gd name="adj" fmla="val 7943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s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truct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DataType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{</a:t>
            </a:r>
          </a:p>
          <a:p>
            <a:r>
              <a:rPr lang="en-US" sz="1600" dirty="0">
                <a:solidFill>
                  <a:srgbClr val="000000"/>
                </a:solidFill>
                <a:effectLst/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DataType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 foo() {..}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};</a:t>
            </a:r>
          </a:p>
          <a:p>
            <a:endParaRPr lang="en-US" sz="1600" dirty="0" smtClean="0">
              <a:solidFill>
                <a:srgbClr val="000000"/>
              </a:solidFill>
              <a:effectLst/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concept </a:t>
            </a:r>
            <a:r>
              <a:rPr lang="en-US" sz="1600" b="1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Extension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&lt;</a:t>
            </a:r>
            <a:r>
              <a:rPr lang="en-US" sz="1600" dirty="0" err="1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typename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T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&gt; {</a:t>
            </a:r>
          </a:p>
          <a:p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T::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bar();</a:t>
            </a:r>
          </a:p>
          <a:p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}</a:t>
            </a:r>
          </a:p>
          <a:p>
            <a:endParaRPr lang="en-US" sz="16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concept_map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Extension&lt;</a:t>
            </a:r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DataType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&gt; 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DataType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::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bar() {…}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effectLst/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template&lt;</a:t>
            </a:r>
            <a:r>
              <a:rPr lang="en-US" sz="1600" b="1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Extension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 </a:t>
            </a:r>
            <a:r>
              <a:rPr lang="en-US" sz="1600" b="1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T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&gt;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v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oid </a:t>
            </a:r>
            <a:r>
              <a:rPr lang="en-US" sz="1600" b="1" dirty="0" err="1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new_test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(</a:t>
            </a:r>
            <a:r>
              <a:rPr lang="en-US" sz="1600" b="1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T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 e) {</a:t>
            </a:r>
          </a:p>
          <a:p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  </a:t>
            </a:r>
            <a:r>
              <a:rPr lang="en-US" sz="1600" dirty="0" err="1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 res = </a:t>
            </a:r>
            <a:r>
              <a:rPr lang="en-US" sz="1600" dirty="0" err="1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e.bar</a:t>
            </a:r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();</a:t>
            </a:r>
          </a:p>
          <a:p>
            <a:r>
              <a:rPr lang="en-US" sz="1600" dirty="0" smtClean="0">
                <a:solidFill>
                  <a:srgbClr val="000000"/>
                </a:solidFill>
                <a:effectLst/>
                <a:latin typeface="Courier"/>
                <a:cs typeface="Courier"/>
              </a:rPr>
              <a:t>}</a:t>
            </a:r>
          </a:p>
          <a:p>
            <a:endParaRPr lang="en-US" sz="16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nt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 main () { </a:t>
            </a:r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new_test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DataType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()); }</a:t>
            </a:r>
          </a:p>
          <a:p>
            <a:endParaRPr lang="en-US" sz="10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3602048" y="1947333"/>
            <a:ext cx="5045837" cy="620889"/>
          </a:xfrm>
          <a:prstGeom prst="wedgeRoundRectCallout">
            <a:avLst>
              <a:gd name="adj1" fmla="val -75121"/>
              <a:gd name="adj2" fmla="val 71591"/>
              <a:gd name="adj3" fmla="val 16667"/>
            </a:avLst>
          </a:prstGeom>
          <a:solidFill>
            <a:srgbClr val="00008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b="1" dirty="0" smtClean="0"/>
              <a:t>Encapsulate extensions in a concept </a:t>
            </a:r>
          </a:p>
          <a:p>
            <a:pPr lvl="2"/>
            <a:r>
              <a:rPr lang="en-US" b="1" dirty="0" smtClean="0"/>
              <a:t>using associated member declarations.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4519270" y="4103511"/>
            <a:ext cx="4128615" cy="620889"/>
          </a:xfrm>
          <a:prstGeom prst="wedgeRoundRectCallout">
            <a:avLst>
              <a:gd name="adj1" fmla="val -75805"/>
              <a:gd name="adj2" fmla="val 62500"/>
              <a:gd name="adj3" fmla="val 16667"/>
            </a:avLst>
          </a:prstGeom>
          <a:solidFill>
            <a:srgbClr val="00008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b="1" dirty="0" smtClean="0"/>
              <a:t>Write all (future) generic applications using concepts</a:t>
            </a:r>
          </a:p>
        </p:txBody>
      </p:sp>
      <p:sp>
        <p:nvSpPr>
          <p:cNvPr id="9" name="Rounded Rectangular Callout 8"/>
          <p:cNvSpPr/>
          <p:nvPr/>
        </p:nvSpPr>
        <p:spPr>
          <a:xfrm>
            <a:off x="4194715" y="3028245"/>
            <a:ext cx="4453171" cy="620889"/>
          </a:xfrm>
          <a:prstGeom prst="wedgeRoundRectCallout">
            <a:avLst>
              <a:gd name="adj1" fmla="val -75805"/>
              <a:gd name="adj2" fmla="val 62500"/>
              <a:gd name="adj3" fmla="val 16667"/>
            </a:avLst>
          </a:prstGeom>
          <a:solidFill>
            <a:srgbClr val="00008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b="1" dirty="0" smtClean="0"/>
              <a:t>Provide extended function implementations via concept models.</a:t>
            </a:r>
          </a:p>
        </p:txBody>
      </p:sp>
    </p:spTree>
    <p:extLst>
      <p:ext uri="{BB962C8B-B14F-4D97-AF65-F5344CB8AC3E}">
        <p14:creationId xmlns:p14="http://schemas.microsoft.com/office/powerpoint/2010/main" val="2561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7577"/>
            <a:ext cx="9144000" cy="1345867"/>
          </a:xfrm>
        </p:spPr>
        <p:txBody>
          <a:bodyPr/>
          <a:lstStyle/>
          <a:p>
            <a:r>
              <a:rPr lang="en-US" sz="4800" dirty="0" smtClean="0"/>
              <a:t>Structure Opening (SO) Archetypes</a:t>
            </a:r>
            <a:endParaRPr lang="en-US" sz="48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 smtClean="0"/>
              <a:t>SO archetypes are implementation artifacts (in ConceptClang)</a:t>
            </a:r>
          </a:p>
          <a:p>
            <a:pPr lvl="1">
              <a:buFont typeface="Arial"/>
              <a:buChar char="•"/>
            </a:pPr>
            <a:r>
              <a:rPr lang="en-US" sz="2000" dirty="0" smtClean="0"/>
              <a:t>that encapsulate extensions of a given structure.</a:t>
            </a:r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</a:rPr>
              <a:t>Two kinds of archetypes</a:t>
            </a:r>
            <a:r>
              <a:rPr lang="en-US" dirty="0" smtClean="0">
                <a:solidFill>
                  <a:srgbClr val="000000"/>
                </a:solidFill>
              </a:rPr>
              <a:t>:</a:t>
            </a:r>
            <a:endParaRPr lang="en-US" sz="500" dirty="0">
              <a:solidFill>
                <a:srgbClr val="000000"/>
              </a:solidFill>
            </a:endParaRPr>
          </a:p>
          <a:p>
            <a:pPr lvl="1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Elementary </a:t>
            </a:r>
            <a:r>
              <a:rPr lang="en-US" sz="2000" dirty="0" smtClean="0">
                <a:solidFill>
                  <a:srgbClr val="000000"/>
                </a:solidFill>
              </a:rPr>
              <a:t>Archetypes,</a:t>
            </a:r>
            <a:endParaRPr lang="en-US" sz="1800" dirty="0" smtClean="0">
              <a:solidFill>
                <a:srgbClr val="000000"/>
              </a:solidFill>
            </a:endParaRPr>
          </a:p>
          <a:p>
            <a:pPr lvl="2">
              <a:buFont typeface="Arial"/>
              <a:buChar char="•"/>
            </a:pPr>
            <a:r>
              <a:rPr lang="en-US" sz="1800" dirty="0">
                <a:solidFill>
                  <a:srgbClr val="000000"/>
                </a:solidFill>
              </a:rPr>
              <a:t>i</a:t>
            </a:r>
            <a:r>
              <a:rPr lang="en-US" sz="1800" dirty="0" smtClean="0">
                <a:solidFill>
                  <a:srgbClr val="000000"/>
                </a:solidFill>
              </a:rPr>
              <a:t>n concept definitions and models.</a:t>
            </a:r>
          </a:p>
          <a:p>
            <a:pPr lvl="2">
              <a:buFont typeface="Arial"/>
              <a:buChar char="•"/>
            </a:pPr>
            <a:r>
              <a:rPr lang="en-US" sz="1800" dirty="0" smtClean="0">
                <a:solidFill>
                  <a:srgbClr val="000000"/>
                </a:solidFill>
              </a:rPr>
              <a:t>Lookup </a:t>
            </a:r>
            <a:r>
              <a:rPr lang="en-US" sz="1800" dirty="0">
                <a:solidFill>
                  <a:srgbClr val="000000"/>
                </a:solidFill>
              </a:rPr>
              <a:t>in refinements </a:t>
            </a:r>
            <a:r>
              <a:rPr lang="en-US" sz="1800" dirty="0" smtClean="0">
                <a:solidFill>
                  <a:srgbClr val="000000"/>
                </a:solidFill>
              </a:rPr>
              <a:t>too.</a:t>
            </a:r>
            <a:endParaRPr lang="en-US" sz="1800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sz="500" dirty="0">
              <a:solidFill>
                <a:srgbClr val="000000"/>
              </a:solidFill>
            </a:endParaRPr>
          </a:p>
          <a:p>
            <a:pPr lvl="1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Join </a:t>
            </a:r>
            <a:r>
              <a:rPr lang="en-US" sz="2000" dirty="0" smtClean="0">
                <a:solidFill>
                  <a:srgbClr val="000000"/>
                </a:solidFill>
              </a:rPr>
              <a:t>Archetypes,</a:t>
            </a:r>
            <a:endParaRPr lang="en-US" sz="2000" dirty="0">
              <a:solidFill>
                <a:srgbClr val="000000"/>
              </a:solidFill>
            </a:endParaRPr>
          </a:p>
          <a:p>
            <a:pPr lvl="2">
              <a:buFont typeface="Arial"/>
              <a:buChar char="•"/>
            </a:pPr>
            <a:r>
              <a:rPr lang="en-US" sz="1800" dirty="0" smtClean="0">
                <a:solidFill>
                  <a:srgbClr val="000000"/>
                </a:solidFill>
              </a:rPr>
              <a:t>in </a:t>
            </a:r>
            <a:r>
              <a:rPr lang="en-US" sz="1800" dirty="0">
                <a:solidFill>
                  <a:srgbClr val="000000"/>
                </a:solidFill>
              </a:rPr>
              <a:t>restricted </a:t>
            </a:r>
            <a:r>
              <a:rPr lang="en-US" sz="1800" dirty="0" smtClean="0">
                <a:solidFill>
                  <a:srgbClr val="000000"/>
                </a:solidFill>
              </a:rPr>
              <a:t>scopes,</a:t>
            </a:r>
            <a:endParaRPr lang="en-US" sz="1800" dirty="0">
              <a:solidFill>
                <a:srgbClr val="000000"/>
              </a:solidFill>
            </a:endParaRPr>
          </a:p>
          <a:p>
            <a:pPr lvl="2">
              <a:buFont typeface="Arial"/>
              <a:buChar char="•"/>
            </a:pPr>
            <a:r>
              <a:rPr lang="en-US" sz="1800" dirty="0" smtClean="0">
                <a:solidFill>
                  <a:srgbClr val="000000"/>
                </a:solidFill>
              </a:rPr>
              <a:t>merge </a:t>
            </a:r>
            <a:r>
              <a:rPr lang="en-US" sz="1800" dirty="0">
                <a:solidFill>
                  <a:srgbClr val="000000"/>
                </a:solidFill>
              </a:rPr>
              <a:t>all archetypes in all constraints</a:t>
            </a:r>
            <a:r>
              <a:rPr lang="en-US" sz="1800" dirty="0" smtClean="0">
                <a:solidFill>
                  <a:srgbClr val="000000"/>
                </a:solidFill>
              </a:rPr>
              <a:t>.</a:t>
            </a:r>
          </a:p>
          <a:p>
            <a:pPr lvl="2">
              <a:buFont typeface="Arial"/>
              <a:buChar char="•"/>
            </a:pPr>
            <a:r>
              <a:rPr lang="en-US" sz="1800" dirty="0" smtClean="0">
                <a:solidFill>
                  <a:srgbClr val="000000"/>
                </a:solidFill>
              </a:rPr>
              <a:t>Lookup </a:t>
            </a:r>
            <a:r>
              <a:rPr lang="en-US" sz="1800" dirty="0">
                <a:solidFill>
                  <a:srgbClr val="000000"/>
                </a:solidFill>
              </a:rPr>
              <a:t>in all merged </a:t>
            </a:r>
            <a:r>
              <a:rPr lang="en-US" sz="1800" dirty="0" smtClean="0">
                <a:solidFill>
                  <a:srgbClr val="000000"/>
                </a:solidFill>
              </a:rPr>
              <a:t>archetypes</a:t>
            </a:r>
          </a:p>
          <a:p>
            <a:pPr lvl="1">
              <a:buFont typeface="Arial"/>
              <a:buChar char="•"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 smtClean="0"/>
          </a:p>
        </p:txBody>
      </p:sp>
      <p:sp>
        <p:nvSpPr>
          <p:cNvPr id="6" name="Rounded Rectangle 5"/>
          <p:cNvSpPr/>
          <p:nvPr/>
        </p:nvSpPr>
        <p:spPr>
          <a:xfrm>
            <a:off x="5534695" y="2542917"/>
            <a:ext cx="3051556" cy="2585865"/>
          </a:xfrm>
          <a:prstGeom prst="roundRect">
            <a:avLst>
              <a:gd name="adj" fmla="val 7943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c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oncept 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C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&lt;...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P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&gt;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= </a:t>
            </a:r>
          </a:p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requires (P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a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)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{ </a:t>
            </a:r>
            <a:endParaRPr lang="en-US" b="1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 	  </a:t>
            </a:r>
            <a:r>
              <a:rPr lang="en-US" b="1" dirty="0" err="1" smtClean="0">
                <a:solidFill>
                  <a:srgbClr val="000000"/>
                </a:solidFill>
                <a:latin typeface="Courier"/>
                <a:cs typeface="Courier"/>
              </a:rPr>
              <a:t>a.foo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(); </a:t>
            </a:r>
          </a:p>
          <a:p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}</a:t>
            </a:r>
            <a:endParaRPr lang="en-US" sz="1000" dirty="0">
              <a:solidFill>
                <a:srgbClr val="000000"/>
              </a:solidFill>
              <a:latin typeface="Courier"/>
              <a:cs typeface="Courier"/>
            </a:endParaRPr>
          </a:p>
          <a:p>
            <a:endParaRPr lang="en-US" sz="10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emplate&lt;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C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T&gt; </a:t>
            </a:r>
            <a:endParaRPr lang="en-US" dirty="0">
              <a:solidFill>
                <a:srgbClr val="F61D3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void </a:t>
            </a:r>
            <a:r>
              <a:rPr lang="en-US" b="1" dirty="0" err="1">
                <a:solidFill>
                  <a:srgbClr val="000000"/>
                </a:solidFill>
                <a:latin typeface="Courier"/>
                <a:cs typeface="Courier"/>
              </a:rPr>
              <a:t>gen_func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(T a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) 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	</a:t>
            </a:r>
            <a:r>
              <a:rPr lang="en-US" dirty="0" err="1" smtClean="0">
                <a:solidFill>
                  <a:srgbClr val="000000"/>
                </a:solidFill>
                <a:latin typeface="Courier"/>
                <a:cs typeface="Courier"/>
              </a:rPr>
              <a:t>a.</a:t>
            </a:r>
            <a:r>
              <a:rPr lang="en-US" b="1" dirty="0" err="1" smtClean="0">
                <a:solidFill>
                  <a:srgbClr val="000000"/>
                </a:solidFill>
                <a:latin typeface="Courier"/>
                <a:cs typeface="Courier"/>
              </a:rPr>
              <a:t>foo</a:t>
            </a:r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(a);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		</a:t>
            </a:r>
            <a:endParaRPr lang="en-US" b="1" dirty="0">
              <a:solidFill>
                <a:srgbClr val="F61D31"/>
              </a:solidFill>
              <a:latin typeface="Courier"/>
              <a:cs typeface="Courier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urier"/>
                <a:cs typeface="Courier"/>
              </a:rPr>
              <a:t>}</a:t>
            </a:r>
            <a:endParaRPr lang="en-US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101961" y="4490565"/>
            <a:ext cx="1102080" cy="267534"/>
          </a:xfrm>
          <a:prstGeom prst="rect">
            <a:avLst/>
          </a:prstGeom>
          <a:solidFill>
            <a:srgbClr val="0000FF">
              <a:alpha val="2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80900" y="3937605"/>
            <a:ext cx="575778" cy="261125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91472" y="4198730"/>
            <a:ext cx="2469540" cy="662687"/>
          </a:xfrm>
          <a:prstGeom prst="rect">
            <a:avLst/>
          </a:prstGeom>
          <a:noFill/>
          <a:ln w="9525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609489" y="2681440"/>
            <a:ext cx="2863873" cy="2330660"/>
          </a:xfrm>
          <a:prstGeom prst="rect">
            <a:avLst/>
          </a:prstGeom>
          <a:noFill/>
          <a:ln w="254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073739" y="3195207"/>
            <a:ext cx="301979" cy="351192"/>
          </a:xfrm>
          <a:prstGeom prst="rect">
            <a:avLst/>
          </a:prstGeom>
          <a:solidFill>
            <a:srgbClr val="A9D6FF"/>
          </a:solidFill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499011" y="3847538"/>
            <a:ext cx="301979" cy="351192"/>
          </a:xfrm>
          <a:prstGeom prst="rect">
            <a:avLst/>
          </a:prstGeom>
          <a:solidFill>
            <a:srgbClr val="A9D6FF"/>
          </a:solidFill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778820" y="2925510"/>
            <a:ext cx="2475455" cy="649111"/>
          </a:xfrm>
          <a:prstGeom prst="rect">
            <a:avLst/>
          </a:prstGeom>
          <a:noFill/>
          <a:ln w="9525">
            <a:solidFill>
              <a:srgbClr val="00009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urved Connector 15"/>
          <p:cNvCxnSpPr/>
          <p:nvPr/>
        </p:nvCxnSpPr>
        <p:spPr>
          <a:xfrm>
            <a:off x="3870961" y="2925510"/>
            <a:ext cx="2098039" cy="489379"/>
          </a:xfrm>
          <a:prstGeom prst="curvedConnector3">
            <a:avLst>
              <a:gd name="adj1" fmla="val 50000"/>
            </a:avLst>
          </a:prstGeom>
          <a:ln w="44450">
            <a:solidFill>
              <a:srgbClr val="00009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/>
          <p:nvPr/>
        </p:nvCxnSpPr>
        <p:spPr>
          <a:xfrm flipV="1">
            <a:off x="3190805" y="3937605"/>
            <a:ext cx="4265873" cy="153197"/>
          </a:xfrm>
          <a:prstGeom prst="curvedConnector3">
            <a:avLst>
              <a:gd name="adj1" fmla="val 50000"/>
            </a:avLst>
          </a:prstGeom>
          <a:ln w="44450">
            <a:solidFill>
              <a:srgbClr val="00009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6455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7577"/>
            <a:ext cx="9144000" cy="1345867"/>
          </a:xfrm>
        </p:spPr>
        <p:txBody>
          <a:bodyPr/>
          <a:lstStyle/>
          <a:p>
            <a:r>
              <a:rPr lang="en-US" sz="4800" dirty="0" smtClean="0"/>
              <a:t>Structure Opening (SO) Archetypes</a:t>
            </a:r>
            <a:endParaRPr lang="en-US" sz="48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  <a:noFill/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 smtClean="0"/>
              <a:t>SO archetypes are implementation artifacts (in ConceptClang)</a:t>
            </a:r>
          </a:p>
          <a:p>
            <a:pPr lvl="1">
              <a:buFont typeface="Arial"/>
              <a:buChar char="•"/>
            </a:pPr>
            <a:r>
              <a:rPr lang="en-US" sz="2000" dirty="0" smtClean="0"/>
              <a:t>that encapsulate extensions of a given structure.</a:t>
            </a:r>
          </a:p>
          <a:p>
            <a:pPr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An archetype of X is X in every way except when        qualified name lookup is requested.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solidFill>
                  <a:srgbClr val="000000"/>
                </a:solidFill>
              </a:rPr>
              <a:t>Extends Clang’s  </a:t>
            </a:r>
            <a:r>
              <a:rPr lang="en-US" sz="2000" dirty="0" err="1" smtClean="0">
                <a:solidFill>
                  <a:srgbClr val="000000"/>
                </a:solidFill>
                <a:latin typeface="Courier"/>
                <a:cs typeface="Courier"/>
              </a:rPr>
              <a:t>HasSame</a:t>
            </a:r>
            <a:r>
              <a:rPr lang="en-US" sz="2000" dirty="0" smtClean="0">
                <a:solidFill>
                  <a:srgbClr val="000000"/>
                </a:solidFill>
                <a:latin typeface="Courier"/>
                <a:cs typeface="Courier"/>
              </a:rPr>
              <a:t>*Type()</a:t>
            </a:r>
            <a:r>
              <a:rPr lang="en-US" sz="2000" dirty="0" smtClean="0">
                <a:solidFill>
                  <a:srgbClr val="000000"/>
                </a:solidFill>
              </a:rPr>
              <a:t> procedures.</a:t>
            </a:r>
          </a:p>
          <a:p>
            <a:pPr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Name lookup in an SO archetype follows two different paths:</a:t>
            </a:r>
          </a:p>
          <a:p>
            <a:pPr lvl="1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outer(</a:t>
            </a:r>
            <a:r>
              <a:rPr lang="en-US" sz="2000" dirty="0" smtClean="0">
                <a:solidFill>
                  <a:srgbClr val="000000"/>
                </a:solidFill>
              </a:rPr>
              <a:t>) 	</a:t>
            </a:r>
            <a:r>
              <a:rPr lang="en-US" sz="2000" dirty="0" smtClean="0">
                <a:solidFill>
                  <a:srgbClr val="000000"/>
                </a:solidFill>
                <a:sym typeface="Wingdings"/>
              </a:rPr>
              <a:t></a:t>
            </a:r>
            <a:r>
              <a:rPr lang="en-US" sz="2000" dirty="0" smtClean="0">
                <a:solidFill>
                  <a:srgbClr val="000000"/>
                </a:solidFill>
              </a:rPr>
              <a:t> outer </a:t>
            </a:r>
            <a:r>
              <a:rPr lang="en-US" sz="2000" dirty="0">
                <a:solidFill>
                  <a:srgbClr val="000000"/>
                </a:solidFill>
              </a:rPr>
              <a:t>restricted </a:t>
            </a:r>
            <a:r>
              <a:rPr lang="en-US" sz="2000" dirty="0" smtClean="0">
                <a:solidFill>
                  <a:srgbClr val="000000"/>
                </a:solidFill>
              </a:rPr>
              <a:t>scopes (if weak hiding is enabled). </a:t>
            </a:r>
            <a:endParaRPr lang="en-US" sz="2000" dirty="0">
              <a:solidFill>
                <a:srgbClr val="000000"/>
              </a:solidFill>
            </a:endParaRPr>
          </a:p>
          <a:p>
            <a:pPr lvl="1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refined(</a:t>
            </a:r>
            <a:r>
              <a:rPr lang="en-US" sz="2000" dirty="0" smtClean="0">
                <a:solidFill>
                  <a:srgbClr val="000000"/>
                </a:solidFill>
              </a:rPr>
              <a:t>) 	</a:t>
            </a:r>
            <a:r>
              <a:rPr lang="en-US" sz="2000" dirty="0" smtClean="0">
                <a:solidFill>
                  <a:srgbClr val="000000"/>
                </a:solidFill>
                <a:sym typeface="Wingdings"/>
              </a:rPr>
              <a:t></a:t>
            </a:r>
            <a:r>
              <a:rPr lang="en-US" sz="2000" dirty="0" smtClean="0">
                <a:solidFill>
                  <a:srgbClr val="000000"/>
                </a:solidFill>
              </a:rPr>
              <a:t> refinements.</a:t>
            </a:r>
          </a:p>
          <a:p>
            <a:pPr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Name rebinding captures extended implementations at instantiation time.</a:t>
            </a: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pPr lvl="1">
              <a:buFont typeface="Arial"/>
              <a:buChar char="•"/>
            </a:pPr>
            <a:endParaRPr lang="en-US" dirty="0" smtClean="0"/>
          </a:p>
          <a:p>
            <a:pPr>
              <a:buFont typeface="Arial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7826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Extensible Structures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4734447"/>
          </a:xfrm>
          <a:solidFill>
            <a:srgbClr val="FFFFFF"/>
          </a:solidFill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/>
              <a:t>Solving the expression problem: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The functional way, e.g. Haskell:</a:t>
            </a:r>
          </a:p>
          <a:p>
            <a:pPr lvl="2">
              <a:buFont typeface="Arial"/>
              <a:buChar char="•"/>
            </a:pPr>
            <a:r>
              <a:rPr lang="en-US" sz="1800" dirty="0"/>
              <a:t>Operations are extensible, </a:t>
            </a:r>
            <a:r>
              <a:rPr lang="en-US" sz="1800" dirty="0" smtClean="0"/>
              <a:t>		</a:t>
            </a:r>
            <a:r>
              <a:rPr lang="en-US" sz="1800" dirty="0" err="1" smtClean="0"/>
              <a:t>datatypes</a:t>
            </a:r>
            <a:r>
              <a:rPr lang="en-US" sz="1800" dirty="0" smtClean="0"/>
              <a:t> </a:t>
            </a:r>
            <a:r>
              <a:rPr lang="en-US" sz="1800" dirty="0"/>
              <a:t>not so much.</a:t>
            </a:r>
          </a:p>
          <a:p>
            <a:pPr lvl="2">
              <a:buFont typeface="Arial"/>
              <a:buChar char="•"/>
            </a:pPr>
            <a:r>
              <a:rPr lang="en-US" sz="1800" dirty="0"/>
              <a:t>Add </a:t>
            </a:r>
            <a:r>
              <a:rPr lang="en-US" sz="1800" dirty="0" err="1"/>
              <a:t>datatypes</a:t>
            </a:r>
            <a:r>
              <a:rPr lang="en-US" sz="1800" dirty="0"/>
              <a:t> to operations via type classes. 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The object-oriented way, e.g. Java, C++</a:t>
            </a:r>
          </a:p>
          <a:p>
            <a:pPr lvl="2">
              <a:buFont typeface="Arial"/>
              <a:buChar char="•"/>
            </a:pPr>
            <a:r>
              <a:rPr lang="en-US" sz="1800" dirty="0" err="1" smtClean="0"/>
              <a:t>Datatypes</a:t>
            </a:r>
            <a:r>
              <a:rPr lang="en-US" sz="1800" dirty="0" smtClean="0"/>
              <a:t> </a:t>
            </a:r>
            <a:r>
              <a:rPr lang="en-US" sz="1800" dirty="0"/>
              <a:t>are extensible, 	</a:t>
            </a:r>
            <a:r>
              <a:rPr lang="en-US" sz="1800" dirty="0" smtClean="0"/>
              <a:t>	operations </a:t>
            </a:r>
            <a:r>
              <a:rPr lang="en-US" sz="1800" dirty="0"/>
              <a:t>not so much</a:t>
            </a:r>
          </a:p>
          <a:p>
            <a:pPr lvl="2">
              <a:buFont typeface="Arial"/>
              <a:buChar char="•"/>
            </a:pPr>
            <a:r>
              <a:rPr lang="en-US" sz="1800" dirty="0"/>
              <a:t>Add operations to </a:t>
            </a:r>
            <a:r>
              <a:rPr lang="en-US" sz="1800" dirty="0" err="1"/>
              <a:t>datatypes</a:t>
            </a:r>
            <a:r>
              <a:rPr lang="en-US" sz="1800" dirty="0"/>
              <a:t> via open/extensible classes/structures.</a:t>
            </a:r>
          </a:p>
          <a:p>
            <a:pPr lvl="2">
              <a:buFont typeface="Arial"/>
              <a:buChar char="•"/>
            </a:pPr>
            <a:r>
              <a:rPr lang="en-US" sz="1800" dirty="0" err="1"/>
              <a:t>e.g</a:t>
            </a:r>
            <a:r>
              <a:rPr lang="en-US" sz="1800" dirty="0"/>
              <a:t> </a:t>
            </a:r>
            <a:r>
              <a:rPr lang="en-US" sz="1800" dirty="0" err="1"/>
              <a:t>MultiJava</a:t>
            </a:r>
            <a:r>
              <a:rPr lang="en-US" sz="1800" dirty="0"/>
              <a:t>, Ruby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000" dirty="0"/>
          </a:p>
          <a:p>
            <a:pPr>
              <a:buFont typeface="Arial"/>
              <a:buChar char="•"/>
            </a:pPr>
            <a:r>
              <a:rPr lang="en-US" dirty="0"/>
              <a:t>Research on extensible structures: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New languages: OCAML, OML, ML≤, EML, </a:t>
            </a:r>
            <a:r>
              <a:rPr lang="en-US" sz="2000" dirty="0" err="1"/>
              <a:t>MultiJava</a:t>
            </a:r>
            <a:r>
              <a:rPr lang="en-US" sz="2000" dirty="0"/>
              <a:t>, Ruby, etc…</a:t>
            </a:r>
          </a:p>
          <a:p>
            <a:pPr lvl="1">
              <a:buFont typeface="Arial"/>
              <a:buChar char="•"/>
            </a:pPr>
            <a:r>
              <a:rPr lang="en-US" sz="2000" dirty="0"/>
              <a:t>Ongoing workaround are complex:</a:t>
            </a:r>
          </a:p>
          <a:p>
            <a:pPr lvl="2">
              <a:buFont typeface="Arial"/>
              <a:buChar char="•"/>
            </a:pPr>
            <a:r>
              <a:rPr lang="en-US" sz="1800" dirty="0"/>
              <a:t>Visitor pattern, double-dispatching, etc</a:t>
            </a:r>
            <a:r>
              <a:rPr lang="en-US" sz="1800" dirty="0" smtClean="0"/>
              <a:t>…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179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374090"/>
          </a:xfrm>
        </p:spPr>
        <p:txBody>
          <a:bodyPr/>
          <a:lstStyle/>
          <a:p>
            <a:r>
              <a:rPr lang="en-US" sz="5000" dirty="0" smtClean="0"/>
              <a:t>Outline</a:t>
            </a:r>
            <a:endParaRPr lang="en-US" sz="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685" y="1481667"/>
            <a:ext cx="8395368" cy="5051777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Problem Statement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Error detection and diagnosis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  <a:sym typeface="Wingdings"/>
              </a:rPr>
              <a:t>Designing concepts for C++: A historical outline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rgbClr val="7F7F7F"/>
                </a:solidFill>
                <a:sym typeface="Wingdings"/>
              </a:rPr>
              <a:t>Concepts: Definition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From algorithms to concepts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The components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rgbClr val="7F7F7F"/>
                </a:solidFill>
                <a:sym typeface="Wingdings"/>
              </a:rPr>
              <a:t>ConceptClang: Implementation Structure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olidFill>
                  <a:srgbClr val="7F7F7F"/>
                </a:solidFill>
                <a:sym typeface="Wingdings"/>
              </a:rPr>
              <a:t>Theoretical Contributions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Name binding framework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Weak hiding, a new scoping rule</a:t>
            </a:r>
          </a:p>
          <a:p>
            <a:pPr marL="1196975" lvl="2" indent="-457200">
              <a:buFont typeface="+mj-lt"/>
              <a:buAutoNum type="alphaLcPeriod"/>
            </a:pPr>
            <a:r>
              <a:rPr lang="en-US" dirty="0" smtClean="0">
                <a:solidFill>
                  <a:srgbClr val="7F7F7F"/>
                </a:solidFill>
                <a:sym typeface="Wingdings"/>
              </a:rPr>
              <a:t>Structure opening (SO) archetypes, or extensible structures for free </a:t>
            </a:r>
          </a:p>
          <a:p>
            <a:pPr marL="860425" lvl="1" indent="-457200">
              <a:buFont typeface="+mj-ea"/>
              <a:buAutoNum type="circleNumDbPlain"/>
            </a:pPr>
            <a:r>
              <a:rPr lang="en-US" sz="2400" dirty="0" smtClean="0">
                <a:sym typeface="Wingdings"/>
              </a:rPr>
              <a:t>A comparative study of the design space of C++ concepts</a:t>
            </a:r>
          </a:p>
        </p:txBody>
      </p:sp>
    </p:spTree>
    <p:extLst>
      <p:ext uri="{BB962C8B-B14F-4D97-AF65-F5344CB8AC3E}">
        <p14:creationId xmlns:p14="http://schemas.microsoft.com/office/powerpoint/2010/main" val="1236907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A Comparative Study</a:t>
            </a:r>
            <a:endParaRPr lang="en-US" sz="5000" dirty="0"/>
          </a:p>
        </p:txBody>
      </p:sp>
      <p:pic>
        <p:nvPicPr>
          <p:cNvPr id="3" name="Content Placeholder 2" descr="Screen shot 2014-04-28 at 6.13.31 P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" b="-630"/>
          <a:stretch/>
        </p:blipFill>
        <p:spPr>
          <a:xfrm>
            <a:off x="0" y="2695220"/>
            <a:ext cx="9097675" cy="2483555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54525" y="1453444"/>
            <a:ext cx="8477808" cy="51223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03225" indent="-403225" algn="l" defTabSz="914400" rtl="0" eaLnBrk="1" latinLnBrk="0" hangingPunct="1">
              <a:spcBef>
                <a:spcPts val="2000"/>
              </a:spcBef>
              <a:buFontTx/>
              <a:buBlip>
                <a:blip r:embed="rId4"/>
              </a:buBlip>
              <a:defRPr sz="24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1pPr>
            <a:lvl2pPr marL="806450" indent="-403225" algn="l" defTabSz="914400" rtl="0" eaLnBrk="1" latinLnBrk="0" hangingPunct="1">
              <a:spcBef>
                <a:spcPts val="600"/>
              </a:spcBef>
              <a:buFontTx/>
              <a:buBlip>
                <a:blip r:embed="rId4"/>
              </a:buBlip>
              <a:defRPr sz="22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2pPr>
            <a:lvl3pPr marL="1143000" indent="-336550" algn="l" defTabSz="914400" rtl="0" eaLnBrk="1" latinLnBrk="0" hangingPunct="1">
              <a:spcBef>
                <a:spcPts val="600"/>
              </a:spcBef>
              <a:buFontTx/>
              <a:buBlip>
                <a:blip r:embed="rId4"/>
              </a:buBlip>
              <a:defRPr sz="20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3pPr>
            <a:lvl4pPr marL="1492250" indent="-349250" algn="l" defTabSz="914400" rtl="0" eaLnBrk="1" latinLnBrk="0" hangingPunct="1">
              <a:spcBef>
                <a:spcPts val="600"/>
              </a:spcBef>
              <a:buFontTx/>
              <a:buBlip>
                <a:blip r:embed="rId4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4pPr>
            <a:lvl5pPr marL="1828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4"/>
              </a:buBlip>
              <a:defRPr sz="1800" b="0" kern="1200">
                <a:solidFill>
                  <a:schemeClr val="tx1"/>
                </a:solidFill>
                <a:effectLst/>
                <a:latin typeface="Times New Roman"/>
                <a:ea typeface="+mn-ea"/>
                <a:cs typeface="Times New Roman"/>
              </a:defRPr>
            </a:lvl5pPr>
            <a:lvl6pPr marL="21732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4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516188" indent="-344488" algn="l" defTabSz="914400" rtl="0" eaLnBrk="1" latinLnBrk="0" hangingPunct="1">
              <a:spcBef>
                <a:spcPct val="20000"/>
              </a:spcBef>
              <a:buFontTx/>
              <a:buBlip>
                <a:blip r:embed="rId4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860675" indent="-344488" algn="l" defTabSz="914400" rtl="0" eaLnBrk="1" latinLnBrk="0" hangingPunct="1">
              <a:spcBef>
                <a:spcPct val="20000"/>
              </a:spcBef>
              <a:buFontTx/>
              <a:buBlip>
                <a:blip r:embed="rId4"/>
              </a:buBlip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205163" indent="-344488" algn="l" defTabSz="914400" rtl="0" eaLnBrk="1" latinLnBrk="0" hangingPunct="1">
              <a:spcBef>
                <a:spcPct val="20000"/>
              </a:spcBef>
              <a:buFontTx/>
              <a:buBlip>
                <a:blip r:embed="rId4"/>
              </a:buBlip>
              <a:defRPr lang="en-US"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Char char="•"/>
            </a:pPr>
            <a:r>
              <a:rPr lang="en-US" dirty="0" smtClean="0"/>
              <a:t>For each design variant, how much of concepts can we exploit?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Each feature allows to push boundaries for safety, expressiveness, and </a:t>
            </a:r>
            <a:r>
              <a:rPr lang="en-US" dirty="0" err="1" smtClean="0"/>
              <a:t>genericity</a:t>
            </a:r>
            <a:r>
              <a:rPr lang="en-US" dirty="0" smtClean="0"/>
              <a:t>.</a:t>
            </a:r>
          </a:p>
          <a:p>
            <a:pPr marL="403225" lvl="1" indent="0">
              <a:buNone/>
            </a:pPr>
            <a:endParaRPr lang="en-US" dirty="0"/>
          </a:p>
          <a:p>
            <a:pPr marL="403225" lvl="1" indent="0">
              <a:buNone/>
            </a:pPr>
            <a:endParaRPr lang="en-US" dirty="0" smtClean="0"/>
          </a:p>
          <a:p>
            <a:pPr marL="403225" lvl="1" indent="0">
              <a:buNone/>
            </a:pPr>
            <a:endParaRPr lang="en-US" dirty="0"/>
          </a:p>
          <a:p>
            <a:pPr marL="403225" lvl="1" indent="0">
              <a:buNone/>
            </a:pPr>
            <a:endParaRPr lang="en-US" dirty="0" smtClean="0"/>
          </a:p>
          <a:p>
            <a:pPr marL="403225" lvl="1" indent="0">
              <a:buNone/>
            </a:pPr>
            <a:endParaRPr lang="en-US" dirty="0"/>
          </a:p>
          <a:p>
            <a:pPr marL="403225" lvl="1" indent="0">
              <a:buNone/>
            </a:pPr>
            <a:endParaRPr lang="en-US" dirty="0" smtClean="0"/>
          </a:p>
          <a:p>
            <a:pPr marL="403225" lvl="1" indent="0">
              <a:buNone/>
            </a:pPr>
            <a:endParaRPr lang="en-US" dirty="0"/>
          </a:p>
          <a:p>
            <a:pPr marL="403225" lvl="1" indent="0">
              <a:buNone/>
            </a:pPr>
            <a:endParaRPr lang="en-US" dirty="0" smtClean="0"/>
          </a:p>
        </p:txBody>
      </p:sp>
      <p:pic>
        <p:nvPicPr>
          <p:cNvPr id="4" name="Picture 3" descr="Screen shot 2014-04-28 at 6.29.32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67" y="5206997"/>
            <a:ext cx="5841999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4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/>
              <a:t>A Comparative Study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 smtClean="0"/>
              <a:t>Concepts-Light is                                                                         a trivial lightweight variant of the Palo Alto design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lvl="1">
              <a:buFont typeface="Arial"/>
              <a:buChar char="•"/>
            </a:pPr>
            <a:r>
              <a:rPr lang="en-US" dirty="0" smtClean="0"/>
              <a:t>without name rebinding, without weak hiding, </a:t>
            </a:r>
          </a:p>
          <a:p>
            <a:pPr lvl="1">
              <a:buFont typeface="Arial"/>
              <a:buChar char="•"/>
            </a:pPr>
            <a:r>
              <a:rPr lang="en-US" dirty="0"/>
              <a:t>t</a:t>
            </a:r>
            <a:r>
              <a:rPr lang="en-US" dirty="0" smtClean="0"/>
              <a:t>hat does not check template definitions, yet. </a:t>
            </a:r>
          </a:p>
        </p:txBody>
      </p:sp>
      <p:pic>
        <p:nvPicPr>
          <p:cNvPr id="4" name="Content Placeholder 2" descr="Screen shot 2014-04-28 at 6.13.31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" b="-630"/>
          <a:stretch/>
        </p:blipFill>
        <p:spPr>
          <a:xfrm>
            <a:off x="0" y="2695220"/>
            <a:ext cx="9097675" cy="248355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14334" y="4783664"/>
            <a:ext cx="4483342" cy="395111"/>
          </a:xfrm>
          <a:prstGeom prst="rect">
            <a:avLst/>
          </a:prstGeom>
          <a:noFill/>
          <a:ln w="38100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endCxn id="6" idx="0"/>
          </p:cNvCxnSpPr>
          <p:nvPr/>
        </p:nvCxnSpPr>
        <p:spPr>
          <a:xfrm>
            <a:off x="3344333" y="1735667"/>
            <a:ext cx="3511672" cy="3047997"/>
          </a:xfrm>
          <a:prstGeom prst="curvedConnector2">
            <a:avLst/>
          </a:prstGeom>
          <a:ln w="44450">
            <a:solidFill>
              <a:srgbClr val="00009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73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Safety with </a:t>
            </a:r>
            <a:r>
              <a:rPr lang="en-US" sz="5000" dirty="0"/>
              <a:t>N</a:t>
            </a:r>
            <a:r>
              <a:rPr lang="en-US" sz="5000" dirty="0" smtClean="0"/>
              <a:t>ame </a:t>
            </a:r>
            <a:r>
              <a:rPr lang="en-US" sz="5000" dirty="0"/>
              <a:t>R</a:t>
            </a:r>
            <a:r>
              <a:rPr lang="en-US" sz="5000" dirty="0" smtClean="0"/>
              <a:t>ebinding</a:t>
            </a:r>
            <a:endParaRPr lang="en-US" sz="50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69333" y="1453444"/>
            <a:ext cx="8861777" cy="4981223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600" dirty="0" smtClean="0">
                <a:latin typeface="Courier"/>
                <a:cs typeface="Courier"/>
              </a:rPr>
              <a:t>template</a:t>
            </a:r>
            <a:r>
              <a:rPr lang="en-US" sz="1600" b="1" dirty="0">
                <a:latin typeface="Courier"/>
                <a:cs typeface="Courier"/>
              </a:rPr>
              <a:t>&lt;</a:t>
            </a:r>
            <a:r>
              <a:rPr lang="en-US" sz="1600" dirty="0" err="1">
                <a:latin typeface="Courier"/>
                <a:cs typeface="Courier"/>
              </a:rPr>
              <a:t>typename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b="1" dirty="0">
                <a:latin typeface="Courier"/>
                <a:cs typeface="Courier"/>
              </a:rPr>
              <a:t>T1, </a:t>
            </a:r>
            <a:r>
              <a:rPr lang="en-US" sz="1600" dirty="0" err="1">
                <a:latin typeface="Courier"/>
                <a:cs typeface="Courier"/>
              </a:rPr>
              <a:t>typename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b="1" dirty="0">
                <a:latin typeface="Courier"/>
                <a:cs typeface="Courier"/>
              </a:rPr>
              <a:t>T2&gt;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smtClean="0">
                <a:latin typeface="Courier"/>
                <a:cs typeface="Courier"/>
              </a:rPr>
              <a:t>requires </a:t>
            </a:r>
            <a:r>
              <a:rPr lang="en-US" sz="1600" b="1" dirty="0">
                <a:latin typeface="Courier"/>
                <a:cs typeface="Courier"/>
              </a:rPr>
              <a:t>__</a:t>
            </a:r>
            <a:r>
              <a:rPr lang="en-US" sz="1600" b="1" dirty="0" err="1">
                <a:latin typeface="Courier"/>
                <a:cs typeface="Courier"/>
              </a:rPr>
              <a:t>is_valid_expr</a:t>
            </a:r>
            <a:r>
              <a:rPr lang="en-US" sz="1600" b="1" dirty="0">
                <a:latin typeface="Courier"/>
                <a:cs typeface="Courier"/>
              </a:rPr>
              <a:t>(foo(</a:t>
            </a:r>
            <a:r>
              <a:rPr lang="en-US" sz="1600" b="1" dirty="0" err="1">
                <a:latin typeface="Courier"/>
                <a:cs typeface="Courier"/>
              </a:rPr>
              <a:t>declval</a:t>
            </a:r>
            <a:r>
              <a:rPr lang="en-US" sz="1600" b="1" dirty="0">
                <a:latin typeface="Courier"/>
                <a:cs typeface="Courier"/>
              </a:rPr>
              <a:t>&lt;T1&gt;(),</a:t>
            </a:r>
            <a:r>
              <a:rPr lang="en-US" sz="1600" b="1" dirty="0" err="1">
                <a:latin typeface="Courier"/>
                <a:cs typeface="Courier"/>
              </a:rPr>
              <a:t>declval</a:t>
            </a:r>
            <a:r>
              <a:rPr lang="en-US" sz="1600" b="1" dirty="0">
                <a:latin typeface="Courier"/>
                <a:cs typeface="Courier"/>
              </a:rPr>
              <a:t>&lt;T2&gt;())) &amp;&amp;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b="1" dirty="0" smtClean="0">
                <a:latin typeface="Courier"/>
                <a:cs typeface="Courier"/>
              </a:rPr>
              <a:t>         </a:t>
            </a:r>
            <a:r>
              <a:rPr lang="en-US" sz="1600" b="1" dirty="0" err="1" smtClean="0">
                <a:latin typeface="Courier"/>
                <a:cs typeface="Courier"/>
              </a:rPr>
              <a:t>ImplicitlyConvertible</a:t>
            </a:r>
            <a:r>
              <a:rPr lang="en-US" sz="1600" b="1" dirty="0">
                <a:latin typeface="Courier"/>
                <a:cs typeface="Courier"/>
              </a:rPr>
              <a:t>&lt;T1,T2&gt;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i-FI" sz="1600" dirty="0" err="1" smtClean="0">
                <a:latin typeface="Courier"/>
                <a:cs typeface="Courier"/>
              </a:rPr>
              <a:t>void</a:t>
            </a:r>
            <a:r>
              <a:rPr lang="fi-FI" sz="1600" dirty="0" smtClean="0">
                <a:latin typeface="Courier"/>
                <a:cs typeface="Courier"/>
              </a:rPr>
              <a:t> </a:t>
            </a:r>
            <a:r>
              <a:rPr lang="fi-FI" sz="1600" b="1" dirty="0">
                <a:latin typeface="Courier"/>
                <a:cs typeface="Courier"/>
              </a:rPr>
              <a:t>my_func(T1 a, T2 b)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sz="1600" dirty="0">
                <a:latin typeface="Courier"/>
                <a:cs typeface="Courier"/>
              </a:rPr>
              <a:t> </a:t>
            </a:r>
            <a:r>
              <a:rPr lang="nl-NL" sz="1600" dirty="0" smtClean="0">
                <a:latin typeface="Courier"/>
                <a:cs typeface="Courier"/>
              </a:rPr>
              <a:t> </a:t>
            </a:r>
            <a:r>
              <a:rPr lang="nl-NL" sz="1600" b="1" dirty="0" err="1" smtClean="0">
                <a:latin typeface="Courier"/>
                <a:cs typeface="Courier"/>
              </a:rPr>
              <a:t>foo</a:t>
            </a:r>
            <a:r>
              <a:rPr lang="nl-NL" sz="1600" b="1" dirty="0">
                <a:latin typeface="Courier"/>
                <a:cs typeface="Courier"/>
              </a:rPr>
              <a:t>(</a:t>
            </a:r>
            <a:r>
              <a:rPr lang="nl-NL" sz="1600" b="1" dirty="0" err="1">
                <a:latin typeface="Courier"/>
                <a:cs typeface="Courier"/>
              </a:rPr>
              <a:t>a,b</a:t>
            </a:r>
            <a:r>
              <a:rPr lang="nl-NL" sz="1600" b="1" dirty="0">
                <a:latin typeface="Courier"/>
                <a:cs typeface="Courier"/>
              </a:rPr>
              <a:t>)</a:t>
            </a:r>
            <a:r>
              <a:rPr lang="nl-NL" sz="1600" b="1" dirty="0" smtClean="0">
                <a:latin typeface="Courier"/>
                <a:cs typeface="Courier"/>
              </a:rPr>
              <a:t>; </a:t>
            </a:r>
            <a:r>
              <a:rPr lang="nl-NL" sz="1600" b="1" dirty="0" err="1" smtClean="0">
                <a:latin typeface="Courier"/>
                <a:cs typeface="Courier"/>
              </a:rPr>
              <a:t>foo</a:t>
            </a:r>
            <a:r>
              <a:rPr lang="nl-NL" sz="1600" b="1" dirty="0">
                <a:latin typeface="Courier"/>
                <a:cs typeface="Courier"/>
              </a:rPr>
              <a:t>(</a:t>
            </a:r>
            <a:r>
              <a:rPr lang="nl-NL" sz="1600" b="1" dirty="0" err="1">
                <a:latin typeface="Courier"/>
                <a:cs typeface="Courier"/>
              </a:rPr>
              <a:t>a,a</a:t>
            </a:r>
            <a:r>
              <a:rPr lang="nl-NL" sz="1600" b="1" dirty="0">
                <a:latin typeface="Courier"/>
                <a:cs typeface="Courier"/>
              </a:rPr>
              <a:t>)</a:t>
            </a:r>
            <a:r>
              <a:rPr lang="nl-NL" sz="1600" b="1" dirty="0" smtClean="0">
                <a:latin typeface="Courier"/>
                <a:cs typeface="Courier"/>
              </a:rPr>
              <a:t>;	</a:t>
            </a:r>
            <a:r>
              <a:rPr lang="nl-NL" sz="1600" b="1" dirty="0">
                <a:solidFill>
                  <a:srgbClr val="008000"/>
                </a:solidFill>
                <a:latin typeface="Courier"/>
                <a:cs typeface="Courier"/>
              </a:rPr>
              <a:t>// *** </a:t>
            </a:r>
            <a:endParaRPr lang="nl-NL" sz="1600" b="1" dirty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nl-NL" sz="1600" b="1" dirty="0" smtClean="0">
                <a:latin typeface="Courier"/>
                <a:cs typeface="Courier"/>
              </a:rPr>
              <a:t>}</a:t>
            </a:r>
            <a:endParaRPr lang="nl-NL" sz="1600" b="1" dirty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endParaRPr lang="nl-NL" sz="1000" dirty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 smtClean="0">
                <a:latin typeface="Courier"/>
                <a:cs typeface="Courier"/>
              </a:rPr>
              <a:t>class </a:t>
            </a:r>
            <a:r>
              <a:rPr lang="en-US" sz="1600" b="1" dirty="0">
                <a:latin typeface="Courier"/>
                <a:cs typeface="Courier"/>
              </a:rPr>
              <a:t>B </a:t>
            </a:r>
            <a:r>
              <a:rPr lang="en-US" sz="1600" b="1" dirty="0" smtClean="0">
                <a:latin typeface="Courier"/>
                <a:cs typeface="Courier"/>
              </a:rPr>
              <a:t>{};  </a:t>
            </a:r>
            <a:r>
              <a:rPr lang="en-US" sz="1600" dirty="0" smtClean="0">
                <a:latin typeface="Courier"/>
                <a:cs typeface="Courier"/>
              </a:rPr>
              <a:t>class </a:t>
            </a:r>
            <a:r>
              <a:rPr lang="en-US" sz="1600" b="1" dirty="0">
                <a:latin typeface="Courier"/>
                <a:cs typeface="Courier"/>
              </a:rPr>
              <a:t>A : </a:t>
            </a:r>
            <a:r>
              <a:rPr lang="en-US" sz="1600" dirty="0">
                <a:latin typeface="Courier"/>
                <a:cs typeface="Courier"/>
              </a:rPr>
              <a:t>public </a:t>
            </a:r>
            <a:r>
              <a:rPr lang="en-US" sz="1600" b="1" dirty="0">
                <a:latin typeface="Courier"/>
                <a:cs typeface="Courier"/>
              </a:rPr>
              <a:t>B { };</a:t>
            </a:r>
          </a:p>
          <a:p>
            <a:pPr marL="0" indent="0">
              <a:spcBef>
                <a:spcPts val="0"/>
              </a:spcBef>
              <a:buNone/>
            </a:pPr>
            <a:endParaRPr lang="en-US" sz="1000" dirty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fi-FI" sz="1600" dirty="0" err="1" smtClean="0">
                <a:latin typeface="Courier"/>
                <a:cs typeface="Courier"/>
              </a:rPr>
              <a:t>void</a:t>
            </a:r>
            <a:r>
              <a:rPr lang="fi-FI" sz="1600" dirty="0" smtClean="0">
                <a:latin typeface="Courier"/>
                <a:cs typeface="Courier"/>
              </a:rPr>
              <a:t> </a:t>
            </a:r>
            <a:r>
              <a:rPr lang="fi-FI" sz="1600" b="1" dirty="0" err="1">
                <a:latin typeface="Courier"/>
                <a:cs typeface="Courier"/>
              </a:rPr>
              <a:t>foo(A,B</a:t>
            </a:r>
            <a:r>
              <a:rPr lang="fi-FI" sz="1600" b="1" dirty="0">
                <a:latin typeface="Courier"/>
                <a:cs typeface="Courier"/>
              </a:rPr>
              <a:t>) { };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i-FI" sz="1600" dirty="0" err="1" smtClean="0">
                <a:latin typeface="Courier"/>
                <a:cs typeface="Courier"/>
              </a:rPr>
              <a:t>void</a:t>
            </a:r>
            <a:r>
              <a:rPr lang="fi-FI" sz="1600" dirty="0" smtClean="0">
                <a:latin typeface="Courier"/>
                <a:cs typeface="Courier"/>
              </a:rPr>
              <a:t> </a:t>
            </a:r>
            <a:r>
              <a:rPr lang="fi-FI" sz="1600" b="1" dirty="0" err="1">
                <a:latin typeface="Courier"/>
                <a:cs typeface="Courier"/>
              </a:rPr>
              <a:t>foo(B,A</a:t>
            </a:r>
            <a:r>
              <a:rPr lang="fi-FI" sz="1600" b="1" dirty="0">
                <a:latin typeface="Courier"/>
                <a:cs typeface="Courier"/>
              </a:rPr>
              <a:t>) { }; </a:t>
            </a:r>
            <a:r>
              <a:rPr lang="fi-FI" sz="1600" dirty="0">
                <a:solidFill>
                  <a:srgbClr val="008000"/>
                </a:solidFill>
                <a:latin typeface="Courier"/>
                <a:cs typeface="Courier"/>
              </a:rPr>
              <a:t>// </a:t>
            </a:r>
            <a:r>
              <a:rPr lang="fi-FI" sz="1600" dirty="0" err="1">
                <a:solidFill>
                  <a:srgbClr val="008000"/>
                </a:solidFill>
                <a:latin typeface="Courier"/>
                <a:cs typeface="Courier"/>
              </a:rPr>
              <a:t>or</a:t>
            </a:r>
            <a:r>
              <a:rPr lang="fi-FI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fi-FI" sz="1600" dirty="0" smtClean="0">
                <a:solidFill>
                  <a:srgbClr val="008000"/>
                </a:solidFill>
                <a:latin typeface="Courier"/>
                <a:cs typeface="Courier"/>
              </a:rPr>
              <a:t>a </a:t>
            </a:r>
            <a:r>
              <a:rPr lang="fi-FI" sz="1600" dirty="0" err="1" smtClean="0">
                <a:solidFill>
                  <a:srgbClr val="008000"/>
                </a:solidFill>
                <a:latin typeface="Courier"/>
                <a:cs typeface="Courier"/>
              </a:rPr>
              <a:t>templated</a:t>
            </a:r>
            <a:r>
              <a:rPr lang="fi-FI" sz="1600" dirty="0" smtClean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fi-FI" sz="1600" dirty="0" err="1" smtClean="0">
                <a:solidFill>
                  <a:srgbClr val="008000"/>
                </a:solidFill>
                <a:latin typeface="Courier"/>
                <a:cs typeface="Courier"/>
              </a:rPr>
              <a:t>form</a:t>
            </a:r>
            <a:r>
              <a:rPr lang="fi-FI" sz="1600" dirty="0" smtClean="0">
                <a:solidFill>
                  <a:srgbClr val="008000"/>
                </a:solidFill>
                <a:latin typeface="Courier"/>
                <a:cs typeface="Courier"/>
              </a:rPr>
              <a:t> of </a:t>
            </a:r>
            <a:r>
              <a:rPr lang="nl-NL" sz="1600" dirty="0" err="1" smtClean="0">
                <a:solidFill>
                  <a:srgbClr val="008000"/>
                </a:solidFill>
                <a:latin typeface="Courier"/>
                <a:cs typeface="Courier"/>
              </a:rPr>
              <a:t>foo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().</a:t>
            </a:r>
          </a:p>
          <a:p>
            <a:pPr marL="0" indent="0">
              <a:spcBef>
                <a:spcPts val="0"/>
              </a:spcBef>
              <a:buNone/>
            </a:pPr>
            <a:endParaRPr lang="nl-NL" sz="1000" dirty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nl-NL" sz="1600" dirty="0" smtClean="0">
                <a:latin typeface="Courier"/>
                <a:cs typeface="Courier"/>
              </a:rPr>
              <a:t>int </a:t>
            </a:r>
            <a:r>
              <a:rPr lang="nl-NL" sz="1600" b="1" dirty="0" err="1">
                <a:latin typeface="Courier"/>
                <a:cs typeface="Courier"/>
              </a:rPr>
              <a:t>main</a:t>
            </a:r>
            <a:r>
              <a:rPr lang="nl-NL" sz="1600" b="1" dirty="0">
                <a:latin typeface="Courier"/>
                <a:cs typeface="Courier"/>
              </a:rPr>
              <a:t>(</a:t>
            </a:r>
            <a:r>
              <a:rPr lang="nl-NL" sz="1600" dirty="0">
                <a:latin typeface="Courier"/>
                <a:cs typeface="Courier"/>
              </a:rPr>
              <a:t>int </a:t>
            </a:r>
            <a:r>
              <a:rPr lang="nl-NL" sz="1600" b="1" dirty="0" err="1">
                <a:latin typeface="Courier"/>
                <a:cs typeface="Courier"/>
              </a:rPr>
              <a:t>argc</a:t>
            </a:r>
            <a:r>
              <a:rPr lang="nl-NL" sz="1600" b="1" dirty="0">
                <a:latin typeface="Courier"/>
                <a:cs typeface="Courier"/>
              </a:rPr>
              <a:t>, </a:t>
            </a:r>
            <a:r>
              <a:rPr lang="nl-NL" sz="1600" dirty="0" err="1">
                <a:latin typeface="Courier"/>
                <a:cs typeface="Courier"/>
              </a:rPr>
              <a:t>const</a:t>
            </a:r>
            <a:r>
              <a:rPr lang="nl-NL" sz="1600" dirty="0">
                <a:latin typeface="Courier"/>
                <a:cs typeface="Courier"/>
              </a:rPr>
              <a:t> </a:t>
            </a:r>
            <a:r>
              <a:rPr lang="nl-NL" sz="1600" dirty="0" err="1">
                <a:latin typeface="Courier"/>
                <a:cs typeface="Courier"/>
              </a:rPr>
              <a:t>char</a:t>
            </a:r>
            <a:r>
              <a:rPr lang="nl-NL" sz="1600" b="1" dirty="0">
                <a:latin typeface="Courier"/>
                <a:cs typeface="Courier"/>
              </a:rPr>
              <a:t>* </a:t>
            </a:r>
            <a:r>
              <a:rPr lang="nl-NL" sz="1600" b="1" dirty="0" err="1">
                <a:latin typeface="Courier"/>
                <a:cs typeface="Courier"/>
              </a:rPr>
              <a:t>argv</a:t>
            </a:r>
            <a:r>
              <a:rPr lang="nl-NL" sz="1600" b="1" dirty="0">
                <a:latin typeface="Courier"/>
                <a:cs typeface="Courier"/>
              </a:rPr>
              <a:t>[])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sz="1600" b="1" dirty="0" smtClean="0">
                <a:latin typeface="Courier"/>
                <a:cs typeface="Courier"/>
              </a:rPr>
              <a:t>A </a:t>
            </a:r>
            <a:r>
              <a:rPr lang="nl-NL" sz="1600" b="1" dirty="0">
                <a:latin typeface="Courier"/>
                <a:cs typeface="Courier"/>
              </a:rPr>
              <a:t>a; B 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sz="1600" b="1" dirty="0" err="1" smtClean="0">
                <a:latin typeface="Courier"/>
                <a:cs typeface="Courier"/>
              </a:rPr>
              <a:t>foo</a:t>
            </a:r>
            <a:r>
              <a:rPr lang="nl-NL" sz="1600" b="1" dirty="0">
                <a:latin typeface="Courier"/>
                <a:cs typeface="Courier"/>
              </a:rPr>
              <a:t>(</a:t>
            </a:r>
            <a:r>
              <a:rPr lang="nl-NL" sz="1600" b="1" dirty="0" err="1">
                <a:latin typeface="Courier"/>
                <a:cs typeface="Courier"/>
              </a:rPr>
              <a:t>a,b</a:t>
            </a:r>
            <a:r>
              <a:rPr lang="nl-NL" sz="1600" b="1" dirty="0">
                <a:latin typeface="Courier"/>
                <a:cs typeface="Courier"/>
              </a:rPr>
              <a:t>); 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// is a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valid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expression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.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Binds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to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’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void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foo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(A,B)’.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nl-NL" sz="1600" dirty="0" smtClean="0">
                <a:solidFill>
                  <a:srgbClr val="008000"/>
                </a:solidFill>
                <a:latin typeface="Courier"/>
                <a:cs typeface="Courier"/>
              </a:rPr>
              <a:t>         /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/ ’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void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foo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(B,A)’ is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not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a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viable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candidate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.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sz="1600" b="1" dirty="0" err="1" smtClean="0">
                <a:latin typeface="Courier"/>
                <a:cs typeface="Courier"/>
              </a:rPr>
              <a:t>my_func</a:t>
            </a:r>
            <a:r>
              <a:rPr lang="nl-NL" sz="1600" b="1" dirty="0">
                <a:latin typeface="Courier"/>
                <a:cs typeface="Courier"/>
              </a:rPr>
              <a:t>(</a:t>
            </a:r>
            <a:r>
              <a:rPr lang="nl-NL" sz="1600" b="1" dirty="0" err="1">
                <a:latin typeface="Courier"/>
                <a:cs typeface="Courier"/>
              </a:rPr>
              <a:t>a,b</a:t>
            </a:r>
            <a:r>
              <a:rPr lang="nl-NL" sz="1600" b="1" dirty="0">
                <a:latin typeface="Courier"/>
                <a:cs typeface="Courier"/>
              </a:rPr>
              <a:t>); </a:t>
            </a:r>
            <a:r>
              <a:rPr lang="nl-NL" sz="1600" b="1" dirty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nl-NL" sz="1600" b="1" dirty="0" smtClean="0">
                <a:solidFill>
                  <a:srgbClr val="008000"/>
                </a:solidFill>
                <a:latin typeface="Courier"/>
                <a:cs typeface="Courier"/>
              </a:rPr>
              <a:t>/ *** 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sz="1600" dirty="0" smtClean="0">
                <a:solidFill>
                  <a:srgbClr val="008000"/>
                </a:solidFill>
                <a:latin typeface="Courier"/>
                <a:cs typeface="Courier"/>
              </a:rPr>
              <a:t>//*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** </a:t>
            </a:r>
            <a:r>
              <a:rPr lang="nl-NL" sz="1600" b="1" dirty="0" err="1">
                <a:solidFill>
                  <a:srgbClr val="008000"/>
                </a:solidFill>
                <a:latin typeface="Courier"/>
                <a:cs typeface="Courier"/>
              </a:rPr>
              <a:t>Constraints</a:t>
            </a:r>
            <a:r>
              <a:rPr lang="nl-NL" sz="1600" b="1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nl-NL" sz="1600" b="1" dirty="0" err="1">
                <a:solidFill>
                  <a:srgbClr val="008000"/>
                </a:solidFill>
                <a:latin typeface="Courier"/>
                <a:cs typeface="Courier"/>
              </a:rPr>
              <a:t>satisfaction</a:t>
            </a:r>
            <a:r>
              <a:rPr lang="nl-NL" sz="1600" b="1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nl-NL" sz="1600" b="1" dirty="0" err="1">
                <a:solidFill>
                  <a:srgbClr val="008000"/>
                </a:solidFill>
                <a:latin typeface="Courier"/>
                <a:cs typeface="Courier"/>
              </a:rPr>
              <a:t>succeeds</a:t>
            </a:r>
            <a:r>
              <a:rPr lang="nl-NL" sz="1600" b="1" dirty="0">
                <a:solidFill>
                  <a:srgbClr val="008000"/>
                </a:solidFill>
                <a:latin typeface="Courier"/>
                <a:cs typeface="Courier"/>
              </a:rPr>
              <a:t>, </a:t>
            </a:r>
            <a:r>
              <a:rPr lang="nl-NL" sz="1600" b="1" dirty="0" smtClean="0">
                <a:solidFill>
                  <a:srgbClr val="008000"/>
                </a:solidFill>
                <a:latin typeface="Courier"/>
                <a:cs typeface="Courier"/>
              </a:rPr>
              <a:t>but </a:t>
            </a:r>
            <a:r>
              <a:rPr lang="nl-NL" sz="1600" b="1" dirty="0" err="1">
                <a:solidFill>
                  <a:srgbClr val="008000"/>
                </a:solidFill>
                <a:latin typeface="Courier"/>
                <a:cs typeface="Courier"/>
              </a:rPr>
              <a:t>instantiation</a:t>
            </a:r>
            <a:r>
              <a:rPr lang="nl-NL" sz="1600" b="1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nl-NL" sz="1600" b="1" dirty="0" err="1">
                <a:solidFill>
                  <a:srgbClr val="008000"/>
                </a:solidFill>
                <a:latin typeface="Courier"/>
                <a:cs typeface="Courier"/>
              </a:rPr>
              <a:t>fails</a:t>
            </a:r>
            <a:r>
              <a:rPr lang="nl-NL" sz="1600" b="1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***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sz="1600" dirty="0" smtClean="0">
                <a:solidFill>
                  <a:srgbClr val="008000"/>
                </a:solidFill>
                <a:latin typeface="Courier"/>
                <a:cs typeface="Courier"/>
              </a:rPr>
              <a:t>/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/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because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the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instantiation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of ’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my_func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’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requires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’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void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 </a:t>
            </a:r>
            <a:r>
              <a:rPr lang="nl-NL" sz="1600" dirty="0" err="1">
                <a:solidFill>
                  <a:srgbClr val="008000"/>
                </a:solidFill>
                <a:latin typeface="Courier"/>
                <a:cs typeface="Courier"/>
              </a:rPr>
              <a:t>foo</a:t>
            </a:r>
            <a:r>
              <a:rPr lang="nl-NL" sz="1600" dirty="0">
                <a:solidFill>
                  <a:srgbClr val="008000"/>
                </a:solidFill>
                <a:latin typeface="Courier"/>
                <a:cs typeface="Courier"/>
              </a:rPr>
              <a:t>(A,A)</a:t>
            </a:r>
            <a:r>
              <a:rPr lang="nl-NL" sz="1600" dirty="0" smtClean="0">
                <a:solidFill>
                  <a:srgbClr val="008000"/>
                </a:solidFill>
                <a:latin typeface="Courier"/>
                <a:cs typeface="Courier"/>
              </a:rPr>
              <a:t>’.</a:t>
            </a:r>
            <a:endParaRPr lang="nl-NL" sz="1600" dirty="0">
              <a:solidFill>
                <a:srgbClr val="008000"/>
              </a:solidFill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nl-NL" sz="1600" b="1" dirty="0" smtClean="0">
                <a:latin typeface="Courier"/>
                <a:cs typeface="Courier"/>
              </a:rPr>
              <a:t>}</a:t>
            </a:r>
            <a:endParaRPr lang="en-US" sz="16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2988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Conclusion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328529" cy="51223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500" dirty="0" smtClean="0"/>
          </a:p>
          <a:p>
            <a:pPr>
              <a:buFont typeface="Arial"/>
              <a:buChar char="•"/>
            </a:pPr>
            <a:r>
              <a:rPr lang="en-US" dirty="0" smtClean="0"/>
              <a:t>Implementing concepts for C++ leads to theoretical advances in the areas of name binding and the expression problem.</a:t>
            </a:r>
          </a:p>
          <a:p>
            <a:pPr>
              <a:buFont typeface="Arial"/>
              <a:buChar char="•"/>
            </a:pPr>
            <a:r>
              <a:rPr lang="en-US" dirty="0" smtClean="0"/>
              <a:t>Main contributions: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ConceptClang</a:t>
            </a:r>
            <a:r>
              <a:rPr lang="en-US" dirty="0"/>
              <a:t>:</a:t>
            </a:r>
            <a:r>
              <a:rPr lang="en-US" dirty="0" smtClean="0"/>
              <a:t> the compilation model and implementation.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Name binding framework.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Weak hiding and </a:t>
            </a:r>
            <a:r>
              <a:rPr lang="en-US" b="1" dirty="0" smtClean="0"/>
              <a:t>Bind</a:t>
            </a:r>
            <a:r>
              <a:rPr lang="en-US" b="1" baseline="30000" dirty="0" smtClean="0"/>
              <a:t>x2</a:t>
            </a:r>
            <a:r>
              <a:rPr lang="en-US" dirty="0" smtClean="0"/>
              <a:t>.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Structure-opening archetypes  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  Extensible structures for free.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A comparative study of the design space of C++ concepts.</a:t>
            </a:r>
          </a:p>
          <a:p>
            <a:pPr lvl="2">
              <a:buFont typeface="Arial"/>
              <a:buChar char="•"/>
            </a:pPr>
            <a:r>
              <a:rPr lang="en-US" dirty="0" smtClean="0"/>
              <a:t>Some resolvable concerns about Concepts-Light.</a:t>
            </a:r>
          </a:p>
        </p:txBody>
      </p:sp>
    </p:spTree>
    <p:extLst>
      <p:ext uri="{BB962C8B-B14F-4D97-AF65-F5344CB8AC3E}">
        <p14:creationId xmlns:p14="http://schemas.microsoft.com/office/powerpoint/2010/main" val="362790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-33533"/>
            <a:ext cx="7581901" cy="1425067"/>
          </a:xfrm>
        </p:spPr>
        <p:txBody>
          <a:bodyPr/>
          <a:lstStyle/>
          <a:p>
            <a:r>
              <a:rPr lang="en-US" sz="4000" dirty="0" smtClean="0"/>
              <a:t>Example 2: Error Detection and Diagnosis with C++ Templates</a:t>
            </a:r>
            <a:endParaRPr lang="en-US" sz="4000" dirty="0"/>
          </a:p>
        </p:txBody>
      </p:sp>
      <p:sp>
        <p:nvSpPr>
          <p:cNvPr id="5" name="Rounded Rectangle 4"/>
          <p:cNvSpPr/>
          <p:nvPr/>
        </p:nvSpPr>
        <p:spPr>
          <a:xfrm>
            <a:off x="88094" y="1532644"/>
            <a:ext cx="8957061" cy="762000"/>
          </a:xfrm>
          <a:prstGeom prst="roundRect">
            <a:avLst>
              <a:gd name="adj" fmla="val 4036"/>
            </a:avLst>
          </a:prstGeom>
          <a:solidFill>
            <a:schemeClr val="accent4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v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ector&lt;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&gt; 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v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;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sort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v.begin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(), 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v.end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(), </a:t>
            </a:r>
            <a:r>
              <a:rPr lang="fr-FR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not_equal_to</a:t>
            </a:r>
            <a:r>
              <a:rPr lang="fr-FR" sz="1600" b="1" dirty="0" smtClean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fr-FR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fr-FR" sz="1600" b="1" dirty="0" smtClean="0">
                <a:solidFill>
                  <a:srgbClr val="000000"/>
                </a:solidFill>
                <a:latin typeface="Courier"/>
                <a:cs typeface="Courier"/>
              </a:rPr>
              <a:t>&gt;()</a:t>
            </a:r>
            <a:r>
              <a:rPr lang="fr-FR" sz="1600" dirty="0" smtClean="0">
                <a:solidFill>
                  <a:srgbClr val="000000"/>
                </a:solidFill>
                <a:latin typeface="Courier"/>
                <a:cs typeface="Courier"/>
              </a:rPr>
              <a:t>);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8645" y="2522484"/>
            <a:ext cx="8957061" cy="3429000"/>
          </a:xfrm>
          <a:prstGeom prst="roundRect">
            <a:avLst>
              <a:gd name="adj" fmla="val 4036"/>
            </a:avLst>
          </a:prstGeom>
          <a:solidFill>
            <a:schemeClr val="bg1">
              <a:lumMod val="8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b="1" dirty="0">
                <a:solidFill>
                  <a:srgbClr val="000000"/>
                </a:solidFill>
                <a:latin typeface="Courier"/>
                <a:cs typeface="Courier"/>
              </a:rPr>
              <a:t>$ 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clang+</a:t>
            </a:r>
            <a:r>
              <a:rPr lang="en-US" sz="1600" b="1" dirty="0">
                <a:solidFill>
                  <a:srgbClr val="000000"/>
                </a:solidFill>
                <a:latin typeface="Courier"/>
                <a:cs typeface="Courier"/>
              </a:rPr>
              <a:t>+ </a:t>
            </a:r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test.cpp</a:t>
            </a:r>
            <a:r>
              <a:rPr lang="en-US" sz="1600" b="1" dirty="0">
                <a:solidFill>
                  <a:srgbClr val="000000"/>
                </a:solidFill>
                <a:latin typeface="Courier"/>
                <a:cs typeface="Courier"/>
              </a:rPr>
              <a:t> -o example</a:t>
            </a:r>
          </a:p>
          <a:p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$</a:t>
            </a:r>
          </a:p>
          <a:p>
            <a:endParaRPr lang="en-US" sz="2800" dirty="0">
              <a:solidFill>
                <a:srgbClr val="000000"/>
              </a:solidFill>
              <a:latin typeface="Courier"/>
              <a:cs typeface="Courier"/>
            </a:endParaRPr>
          </a:p>
          <a:p>
            <a:endParaRPr lang="en-US" sz="2800" dirty="0" smtClean="0">
              <a:solidFill>
                <a:srgbClr val="000000"/>
              </a:solidFill>
              <a:latin typeface="Courier"/>
              <a:cs typeface="Courier"/>
            </a:endParaRPr>
          </a:p>
          <a:p>
            <a:pPr algn="ctr"/>
            <a:r>
              <a:rPr lang="en-US" sz="2800" dirty="0" smtClean="0">
                <a:solidFill>
                  <a:srgbClr val="000000"/>
                </a:solidFill>
                <a:latin typeface="Courier"/>
                <a:cs typeface="Courier"/>
              </a:rPr>
              <a:t>(None !?)</a:t>
            </a:r>
            <a:endParaRPr lang="en-US" sz="28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 rot="19836251">
            <a:off x="891696" y="3730909"/>
            <a:ext cx="5965666" cy="892552"/>
          </a:xfrm>
          <a:prstGeom prst="rect">
            <a:avLst/>
          </a:prstGeom>
          <a:solidFill>
            <a:srgbClr val="CCFFCC"/>
          </a:solidFill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endParaRPr lang="en-US" sz="1200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8000"/>
              </a:solidFill>
              <a:effectLst/>
            </a:endParaRPr>
          </a:p>
          <a:p>
            <a:pPr algn="ctr"/>
            <a:r>
              <a:rPr lang="en-US" sz="2800" b="1" dirty="0" smtClean="0">
                <a:ln w="12700">
                  <a:solidFill>
                    <a:srgbClr val="008000"/>
                  </a:solidFill>
                  <a:prstDash val="solid"/>
                </a:ln>
                <a:solidFill>
                  <a:srgbClr val="008000"/>
                </a:solidFill>
                <a:effectLst/>
              </a:rPr>
              <a:t>Not Valid Ordering!</a:t>
            </a:r>
          </a:p>
          <a:p>
            <a:pPr algn="ctr"/>
            <a:endParaRPr lang="en-US" sz="12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8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8271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Outlook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328529" cy="51223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500" dirty="0" smtClean="0"/>
          </a:p>
          <a:p>
            <a:pPr>
              <a:buFont typeface="Arial"/>
              <a:buChar char="•"/>
            </a:pPr>
            <a:r>
              <a:rPr lang="en-US" dirty="0" smtClean="0"/>
              <a:t>Complete ConceptClang, covering more practical examples:</a:t>
            </a:r>
          </a:p>
          <a:p>
            <a:pPr lvl="1">
              <a:buFont typeface="Arial"/>
              <a:buChar char="•"/>
            </a:pPr>
            <a:r>
              <a:rPr lang="en-US" sz="2000" dirty="0" smtClean="0"/>
              <a:t>STL, Palo Alto and pre-Frankfurt concepts, concepts from the EOP book, BGL, MTL, etc…</a:t>
            </a:r>
          </a:p>
          <a:p>
            <a:pPr>
              <a:buFont typeface="Arial"/>
              <a:buChar char="•"/>
            </a:pPr>
            <a:r>
              <a:rPr lang="en-US" dirty="0" smtClean="0"/>
              <a:t>Investigate the satisfaction of the CCF condition.</a:t>
            </a:r>
          </a:p>
          <a:p>
            <a:pPr>
              <a:buFont typeface="Arial"/>
              <a:buChar char="•"/>
            </a:pPr>
            <a:r>
              <a:rPr lang="en-US" dirty="0" smtClean="0"/>
              <a:t>Integrate our scope </a:t>
            </a:r>
            <a:r>
              <a:rPr lang="en-US" dirty="0" err="1" smtClean="0"/>
              <a:t>combinators</a:t>
            </a:r>
            <a:r>
              <a:rPr lang="en-US" dirty="0" smtClean="0"/>
              <a:t> in current compilers.</a:t>
            </a:r>
          </a:p>
          <a:p>
            <a:pPr>
              <a:buFont typeface="Arial"/>
              <a:buChar char="•"/>
            </a:pPr>
            <a:r>
              <a:rPr lang="en-US" dirty="0" smtClean="0"/>
              <a:t>Formalize SO archetypes, relating them to ongoing research.</a:t>
            </a:r>
          </a:p>
          <a:p>
            <a:pPr>
              <a:buFont typeface="Arial"/>
              <a:buChar char="•"/>
            </a:pPr>
            <a:r>
              <a:rPr lang="en-US" dirty="0"/>
              <a:t>M</a:t>
            </a:r>
            <a:r>
              <a:rPr lang="en-US" dirty="0" smtClean="0"/>
              <a:t>ore </a:t>
            </a:r>
            <a:r>
              <a:rPr lang="en-US" smtClean="0"/>
              <a:t>comparative studies </a:t>
            </a:r>
            <a:r>
              <a:rPr lang="en-US" dirty="0" smtClean="0"/>
              <a:t>of the design space of concepts.</a:t>
            </a:r>
          </a:p>
          <a:p>
            <a:pPr marL="403225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63867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ConceptClang: Current State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09697" cy="51223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500" dirty="0" smtClean="0"/>
          </a:p>
          <a:p>
            <a:pPr>
              <a:buFont typeface="Arial"/>
              <a:buChar char="•"/>
            </a:pPr>
            <a:r>
              <a:rPr lang="en-US" dirty="0" smtClean="0"/>
              <a:t>&gt; ~30,000 lines of code.</a:t>
            </a:r>
          </a:p>
          <a:p>
            <a:pPr>
              <a:buFont typeface="Arial"/>
              <a:buChar char="•"/>
            </a:pPr>
            <a:r>
              <a:rPr lang="en-US" dirty="0" smtClean="0"/>
              <a:t>Essential structure has been implemented.</a:t>
            </a:r>
          </a:p>
          <a:p>
            <a:pPr lvl="1">
              <a:buFont typeface="Arial"/>
              <a:buChar char="•"/>
            </a:pPr>
            <a:r>
              <a:rPr lang="en-US" sz="2000" dirty="0" smtClean="0"/>
              <a:t>Includes weak hiding, not constraints, and </a:t>
            </a:r>
            <a:r>
              <a:rPr lang="en-US" sz="2000" dirty="0" err="1"/>
              <a:t>S</a:t>
            </a:r>
            <a:r>
              <a:rPr lang="en-US" sz="2000" dirty="0" err="1" smtClean="0"/>
              <a:t>ameType</a:t>
            </a:r>
            <a:r>
              <a:rPr lang="en-US" sz="2000" dirty="0" smtClean="0"/>
              <a:t> constraints.</a:t>
            </a:r>
          </a:p>
          <a:p>
            <a:pPr lvl="1">
              <a:buFont typeface="Arial"/>
              <a:buChar char="•"/>
            </a:pPr>
            <a:r>
              <a:rPr lang="en-US" sz="2000" dirty="0" smtClean="0"/>
              <a:t>Basic tests in all supported design variants.</a:t>
            </a:r>
          </a:p>
          <a:p>
            <a:pPr lvl="2">
              <a:buFont typeface="Arial"/>
              <a:buChar char="•"/>
            </a:pPr>
            <a:r>
              <a:rPr lang="en-US" sz="1800" dirty="0" smtClean="0"/>
              <a:t>Programs: Apple-to-Apple and Mini-BGL.</a:t>
            </a:r>
          </a:p>
          <a:p>
            <a:pPr lvl="1">
              <a:buFont typeface="Arial"/>
              <a:buChar char="•"/>
            </a:pPr>
            <a:r>
              <a:rPr lang="en-US" sz="2000" dirty="0" smtClean="0"/>
              <a:t>Few core features are in development.</a:t>
            </a:r>
          </a:p>
          <a:p>
            <a:pPr lvl="2">
              <a:buFont typeface="Arial"/>
              <a:buChar char="•"/>
            </a:pPr>
            <a:r>
              <a:rPr lang="en-US" sz="1800" dirty="0" smtClean="0"/>
              <a:t>E.g. SO archetypes, </a:t>
            </a:r>
            <a:r>
              <a:rPr lang="en-US" sz="1800" dirty="0" err="1" smtClean="0"/>
              <a:t>usepatterns</a:t>
            </a:r>
            <a:r>
              <a:rPr lang="en-US" sz="1800" dirty="0" smtClean="0"/>
              <a:t> </a:t>
            </a:r>
            <a:r>
              <a:rPr lang="en-US" sz="1800" dirty="0" smtClean="0">
                <a:sym typeface="Wingdings"/>
              </a:rPr>
              <a:t></a:t>
            </a:r>
            <a:r>
              <a:rPr lang="en-US" sz="1800" dirty="0" smtClean="0"/>
              <a:t> </a:t>
            </a:r>
            <a:r>
              <a:rPr lang="en-US" sz="1800" dirty="0" err="1" smtClean="0"/>
              <a:t>pseudosignatures</a:t>
            </a:r>
            <a:r>
              <a:rPr lang="en-US" sz="1800" dirty="0" smtClean="0"/>
              <a:t>, …</a:t>
            </a:r>
          </a:p>
          <a:p>
            <a:pPr>
              <a:buFont typeface="Arial"/>
              <a:buChar char="•"/>
            </a:pPr>
            <a:r>
              <a:rPr lang="en-US" dirty="0" smtClean="0"/>
              <a:t>Open for contributions in</a:t>
            </a:r>
          </a:p>
          <a:p>
            <a:pPr lvl="1">
              <a:buFont typeface="Arial"/>
              <a:buChar char="•"/>
            </a:pPr>
            <a:r>
              <a:rPr lang="en-US" sz="2000" dirty="0" smtClean="0"/>
              <a:t>testing, debugging and implementing missing components.</a:t>
            </a:r>
          </a:p>
          <a:p>
            <a:pPr lvl="1">
              <a:buFont typeface="Arial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2515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86" y="107577"/>
            <a:ext cx="8395368" cy="1345867"/>
          </a:xfrm>
        </p:spPr>
        <p:txBody>
          <a:bodyPr/>
          <a:lstStyle/>
          <a:p>
            <a:r>
              <a:rPr lang="en-US" sz="5000" dirty="0" smtClean="0"/>
              <a:t>Thank You!</a:t>
            </a:r>
            <a:endParaRPr lang="en-US" sz="5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4525" y="1453444"/>
            <a:ext cx="8275053" cy="512233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>
              <a:buFont typeface="Wingdings" charset="2"/>
              <a:buChar char="v"/>
            </a:pPr>
            <a:r>
              <a:rPr lang="en-US" dirty="0">
                <a:solidFill>
                  <a:srgbClr val="000000"/>
                </a:solidFill>
              </a:rPr>
              <a:t>ConceptClang: 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	[ </a:t>
            </a:r>
            <a:r>
              <a:rPr lang="en-US" dirty="0">
                <a:solidFill>
                  <a:srgbClr val="000000"/>
                </a:solidFill>
                <a:hlinkClick r:id="rId3"/>
              </a:rPr>
              <a:t>http://www.crest.iu.edu/projects/conceptcpp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	</a:t>
            </a:r>
            <a:r>
              <a:rPr lang="en-US" dirty="0" smtClean="0">
                <a:solidFill>
                  <a:srgbClr val="000000"/>
                </a:solidFill>
              </a:rPr>
              <a:t>[ </a:t>
            </a:r>
            <a:r>
              <a:rPr lang="en-US" u="sng" dirty="0" smtClean="0">
                <a:solidFill>
                  <a:srgbClr val="800000"/>
                </a:solidFill>
              </a:rPr>
              <a:t>https</a:t>
            </a:r>
            <a:r>
              <a:rPr lang="en-US" u="sng" dirty="0">
                <a:solidFill>
                  <a:srgbClr val="800000"/>
                </a:solidFill>
              </a:rPr>
              <a:t>://</a:t>
            </a:r>
            <a:r>
              <a:rPr lang="en-US" u="sng" dirty="0" err="1">
                <a:solidFill>
                  <a:srgbClr val="800000"/>
                </a:solidFill>
              </a:rPr>
              <a:t>github.iu.edu</a:t>
            </a:r>
            <a:r>
              <a:rPr lang="en-US" u="sng" dirty="0">
                <a:solidFill>
                  <a:srgbClr val="800000"/>
                </a:solidFill>
              </a:rPr>
              <a:t>/</a:t>
            </a:r>
            <a:r>
              <a:rPr lang="en-US" u="sng" dirty="0" err="1">
                <a:solidFill>
                  <a:srgbClr val="800000"/>
                </a:solidFill>
              </a:rPr>
              <a:t>lvoufo</a:t>
            </a:r>
            <a:r>
              <a:rPr lang="en-US" u="sng" dirty="0">
                <a:solidFill>
                  <a:srgbClr val="800000"/>
                </a:solidFill>
              </a:rPr>
              <a:t>/</a:t>
            </a:r>
            <a:r>
              <a:rPr lang="en-US" u="sng" dirty="0" err="1">
                <a:solidFill>
                  <a:srgbClr val="800000"/>
                </a:solidFill>
              </a:rPr>
              <a:t>ConceptClang</a:t>
            </a:r>
            <a:r>
              <a:rPr lang="en-US" u="sng" dirty="0" smtClean="0">
                <a:solidFill>
                  <a:srgbClr val="800000"/>
                </a:solidFill>
              </a:rPr>
              <a:t>/</a:t>
            </a:r>
            <a:r>
              <a:rPr lang="en-US" dirty="0" smtClean="0">
                <a:solidFill>
                  <a:srgbClr val="8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]</a:t>
            </a:r>
          </a:p>
          <a:p>
            <a:pPr marL="0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pPr>
              <a:buFont typeface="Wingdings" charset="2"/>
              <a:buChar char="v"/>
            </a:pPr>
            <a:r>
              <a:rPr lang="en-US" dirty="0" smtClean="0">
                <a:solidFill>
                  <a:srgbClr val="000000"/>
                </a:solidFill>
              </a:rPr>
              <a:t>Name </a:t>
            </a:r>
            <a:r>
              <a:rPr lang="en-US" dirty="0">
                <a:solidFill>
                  <a:srgbClr val="000000"/>
                </a:solidFill>
              </a:rPr>
              <a:t>binding framework: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	[ </a:t>
            </a:r>
            <a:r>
              <a:rPr lang="en-US" dirty="0">
                <a:solidFill>
                  <a:srgbClr val="000000"/>
                </a:solidFill>
                <a:hlinkClick r:id="rId4"/>
              </a:rPr>
              <a:t>https://github.iu.edu/lvoufo/BindIt</a:t>
            </a:r>
            <a:r>
              <a:rPr lang="en-US" dirty="0">
                <a:solidFill>
                  <a:srgbClr val="000000"/>
                </a:solidFill>
              </a:rPr>
              <a:t> ]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06641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469" y="-47644"/>
            <a:ext cx="8555789" cy="1427715"/>
          </a:xfrm>
        </p:spPr>
        <p:txBody>
          <a:bodyPr/>
          <a:lstStyle/>
          <a:p>
            <a:r>
              <a:rPr lang="en-US" sz="4000" dirty="0" smtClean="0"/>
              <a:t>Example 1: Error Detection and Diagnosis with Constrained Templates</a:t>
            </a:r>
            <a:endParaRPr lang="en-US" sz="4000" dirty="0"/>
          </a:p>
        </p:txBody>
      </p:sp>
      <p:sp>
        <p:nvSpPr>
          <p:cNvPr id="5" name="Rounded Rectangle 4"/>
          <p:cNvSpPr/>
          <p:nvPr/>
        </p:nvSpPr>
        <p:spPr>
          <a:xfrm>
            <a:off x="88094" y="2449689"/>
            <a:ext cx="8957061" cy="3794125"/>
          </a:xfrm>
          <a:prstGeom prst="roundRect">
            <a:avLst>
              <a:gd name="adj" fmla="val 4036"/>
            </a:avLst>
          </a:prstGeom>
          <a:solidFill>
            <a:schemeClr val="bg1">
              <a:lumMod val="8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b="1" dirty="0" smtClean="0">
                <a:solidFill>
                  <a:srgbClr val="000000"/>
                </a:solidFill>
                <a:latin typeface="Courier"/>
                <a:cs typeface="Courier"/>
              </a:rPr>
              <a:t>$ clang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++ </a:t>
            </a:r>
            <a:r>
              <a:rPr lang="en-US" sz="1400" b="1" dirty="0" err="1">
                <a:solidFill>
                  <a:srgbClr val="000000"/>
                </a:solidFill>
                <a:latin typeface="Courier"/>
                <a:cs typeface="Courier"/>
              </a:rPr>
              <a:t>test.cpp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 -o example</a:t>
            </a:r>
            <a:endParaRPr lang="en-US" sz="14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test.cpp:260:2: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error: no matching function for call to '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constrained_sort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'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      </a:t>
            </a:r>
            <a:r>
              <a:rPr lang="en-US" sz="1400" b="1" dirty="0" err="1">
                <a:solidFill>
                  <a:srgbClr val="000000"/>
                </a:solidFill>
                <a:latin typeface="Courier"/>
                <a:cs typeface="Courier"/>
              </a:rPr>
              <a:t>constrained_sort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v.begin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(),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v.end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(), boost::bind(less&lt;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&gt;(), _1, _2));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      ^~~~~~~~~~~~~~~~</a:t>
            </a: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./constrained_algo.h:39:6: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note: candidate template ignored: constraints check failure [with I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cs typeface="Courier"/>
              </a:rPr>
              <a:t>= __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cs typeface="Courier"/>
              </a:rPr>
              <a:t>gnu_cxx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::__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normal_iterator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&lt;void **,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::vector&lt;void *,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::allocator&lt;void *&gt; &gt; &gt;,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Cmp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cs typeface="Courier"/>
              </a:rPr>
              <a:t>= boost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::_bi::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bind_t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&lt;boost::_bi::unspecified,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::less&lt;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&gt;, boost::_bi::list2&lt;boost::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arg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&lt;1&gt;, boost::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arg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&lt;2&gt; &gt; &gt;]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void </a:t>
            </a:r>
            <a:r>
              <a:rPr lang="en-US" sz="1400" b="1" dirty="0" err="1">
                <a:solidFill>
                  <a:srgbClr val="000000"/>
                </a:solidFill>
                <a:latin typeface="Courier"/>
                <a:cs typeface="Courier"/>
              </a:rPr>
              <a:t>constrained_sort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(I first, I last,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Cmp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bin_op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) {    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   ^</a:t>
            </a: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./constrained_algo.h:38:17: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note: Concept map requirement not met.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urier"/>
                <a:cs typeface="Courier"/>
              </a:rPr>
              <a:t>           </a:t>
            </a:r>
            <a:r>
              <a:rPr lang="en-US" sz="1400" b="1" dirty="0" smtClean="0">
                <a:solidFill>
                  <a:srgbClr val="000000"/>
                </a:solidFill>
                <a:latin typeface="Courier"/>
                <a:cs typeface="Courier"/>
              </a:rPr>
              <a:t>Assignable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sz="1400" b="1" dirty="0" err="1">
                <a:solidFill>
                  <a:srgbClr val="000000"/>
                </a:solidFill>
                <a:latin typeface="Courier"/>
                <a:cs typeface="Courier"/>
              </a:rPr>
              <a:t>RandomAccessIterator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&lt;I&gt;::</a:t>
            </a:r>
            <a:r>
              <a:rPr lang="en-US" sz="1400" b="1" dirty="0" err="1">
                <a:solidFill>
                  <a:srgbClr val="000000"/>
                </a:solidFill>
                <a:latin typeface="Courier"/>
                <a:cs typeface="Courier"/>
              </a:rPr>
              <a:t>value_type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, ...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                 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cs typeface="Courier"/>
              </a:rPr>
              <a:t>^</a:t>
            </a:r>
            <a:endParaRPr lang="en-US" sz="1400" dirty="0">
              <a:solidFill>
                <a:srgbClr val="000000"/>
              </a:solidFill>
              <a:latin typeface="Courier"/>
              <a:cs typeface="Courier"/>
            </a:endParaRP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./constrained_algo.h:37:3: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note: Constraints Check Failed: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constrained_sort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.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requires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RandomAccessIterator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&lt;I&gt;,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StrictWeakOrdering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Cmp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&gt;, 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^</a:t>
            </a: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1 error generated.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8094" y="1535292"/>
            <a:ext cx="8957061" cy="762000"/>
          </a:xfrm>
          <a:prstGeom prst="roundRect">
            <a:avLst>
              <a:gd name="adj" fmla="val 4036"/>
            </a:avLst>
          </a:prstGeom>
          <a:solidFill>
            <a:srgbClr val="EBFAD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v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ector&lt;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void*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&gt; 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v;</a:t>
            </a:r>
          </a:p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c</a:t>
            </a:r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onstrained_sort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v.begin()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, v.end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()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  <a:r>
              <a:rPr lang="fr-FR" sz="1600" b="1" dirty="0" err="1">
                <a:solidFill>
                  <a:srgbClr val="000000"/>
                </a:solidFill>
                <a:latin typeface="Courier"/>
                <a:cs typeface="Courier"/>
              </a:rPr>
              <a:t>boost</a:t>
            </a:r>
            <a:r>
              <a:rPr lang="fr-FR" sz="1600" b="1" dirty="0">
                <a:solidFill>
                  <a:srgbClr val="000000"/>
                </a:solidFill>
                <a:latin typeface="Courier"/>
                <a:cs typeface="Courier"/>
              </a:rPr>
              <a:t>::</a:t>
            </a:r>
            <a:r>
              <a:rPr lang="fr-FR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bind</a:t>
            </a:r>
            <a:r>
              <a:rPr lang="fr-FR" sz="1600" b="1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fr-FR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less</a:t>
            </a:r>
            <a:r>
              <a:rPr lang="fr-FR" sz="1600" b="1" dirty="0" smtClean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fr-FR" sz="1600" b="1" dirty="0" err="1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fr-FR" sz="1600" b="1" dirty="0">
                <a:solidFill>
                  <a:srgbClr val="000000"/>
                </a:solidFill>
                <a:latin typeface="Courier"/>
                <a:cs typeface="Courier"/>
              </a:rPr>
              <a:t>&gt;(),_1,_2)</a:t>
            </a:r>
            <a:r>
              <a:rPr lang="fr-FR" sz="1600" dirty="0" smtClean="0">
                <a:solidFill>
                  <a:srgbClr val="000000"/>
                </a:solidFill>
                <a:latin typeface="Courier"/>
                <a:cs typeface="Courier"/>
              </a:rPr>
              <a:t>)</a:t>
            </a:r>
            <a:r>
              <a:rPr lang="fr-FR" sz="1600" dirty="0">
                <a:solidFill>
                  <a:srgbClr val="000000"/>
                </a:solidFill>
                <a:latin typeface="Courier"/>
                <a:cs typeface="Courier"/>
              </a:rPr>
              <a:t>;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0983" y="2770295"/>
            <a:ext cx="1591128" cy="254001"/>
          </a:xfrm>
          <a:prstGeom prst="rect">
            <a:avLst/>
          </a:prstGeom>
          <a:solidFill>
            <a:schemeClr val="tx2">
              <a:lumMod val="20000"/>
              <a:lumOff val="80000"/>
              <a:alpha val="25000"/>
            </a:schemeClr>
          </a:solidFill>
          <a:ln>
            <a:solidFill>
              <a:srgbClr val="00009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78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7469" y="-47644"/>
            <a:ext cx="8555789" cy="1427715"/>
          </a:xfrm>
        </p:spPr>
        <p:txBody>
          <a:bodyPr/>
          <a:lstStyle/>
          <a:p>
            <a:r>
              <a:rPr lang="en-US" sz="4000" dirty="0" smtClean="0"/>
              <a:t>Example 2: Error Detection and Diagnosis with Constrained Templates</a:t>
            </a:r>
            <a:endParaRPr lang="en-US" sz="4000" dirty="0"/>
          </a:p>
        </p:txBody>
      </p:sp>
      <p:sp>
        <p:nvSpPr>
          <p:cNvPr id="10" name="Rounded Rectangle 9"/>
          <p:cNvSpPr/>
          <p:nvPr/>
        </p:nvSpPr>
        <p:spPr>
          <a:xfrm>
            <a:off x="97310" y="2447574"/>
            <a:ext cx="8957061" cy="3794125"/>
          </a:xfrm>
          <a:prstGeom prst="roundRect">
            <a:avLst>
              <a:gd name="adj" fmla="val 4036"/>
            </a:avLst>
          </a:prstGeom>
          <a:solidFill>
            <a:srgbClr val="D9D9D9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b="1" dirty="0" smtClean="0">
                <a:solidFill>
                  <a:srgbClr val="000000"/>
                </a:solidFill>
                <a:latin typeface="Courier"/>
                <a:cs typeface="Courier"/>
              </a:rPr>
              <a:t>$ clang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++ </a:t>
            </a:r>
            <a:r>
              <a:rPr lang="en-US" sz="1400" b="1" dirty="0" err="1">
                <a:solidFill>
                  <a:srgbClr val="000000"/>
                </a:solidFill>
                <a:latin typeface="Courier"/>
                <a:cs typeface="Courier"/>
              </a:rPr>
              <a:t>test.cpp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 -o example</a:t>
            </a: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test.cpp:</a:t>
            </a:r>
            <a:r>
              <a:rPr lang="en-US" sz="1400" b="1" dirty="0" smtClean="0">
                <a:solidFill>
                  <a:srgbClr val="000000"/>
                </a:solidFill>
                <a:latin typeface="Courier"/>
                <a:cs typeface="Courier"/>
              </a:rPr>
              <a:t>261: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2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 error: no matching function for call to '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constrained_sort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'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      </a:t>
            </a:r>
            <a:r>
              <a:rPr lang="en-US" sz="1400" b="1" dirty="0" err="1">
                <a:solidFill>
                  <a:srgbClr val="000000"/>
                </a:solidFill>
                <a:latin typeface="Courier"/>
                <a:cs typeface="Courier"/>
              </a:rPr>
              <a:t>constrained_sort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v.begin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(),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v.end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(),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not_equal_to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&lt;int&gt;());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      ^~~~~~~~~~~~~~~~</a:t>
            </a: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./constrained_algo.h:</a:t>
            </a:r>
            <a:r>
              <a:rPr lang="en-US" sz="1400" b="1" dirty="0" smtClean="0">
                <a:solidFill>
                  <a:srgbClr val="000000"/>
                </a:solidFill>
                <a:latin typeface="Courier"/>
                <a:cs typeface="Courier"/>
              </a:rPr>
              <a:t>39: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6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 note: candidate template ignored: constraints check failure [with I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cs typeface="Courier"/>
              </a:rPr>
              <a:t>= __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cs typeface="Courier"/>
              </a:rPr>
              <a:t>gnu_cxx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::__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normal_iterator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&lt;int *,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::vector&lt;int,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::allocator&lt;int&gt; &gt; &gt;,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Cmp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=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std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::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not_equal_to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&lt;int&gt;]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void </a:t>
            </a:r>
            <a:r>
              <a:rPr lang="en-US" sz="1400" b="1" dirty="0" err="1">
                <a:solidFill>
                  <a:srgbClr val="000000"/>
                </a:solidFill>
                <a:latin typeface="Courier"/>
                <a:cs typeface="Courier"/>
              </a:rPr>
              <a:t>constrained_sort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(I first, I last,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Cmp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bin_op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) {    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   ^</a:t>
            </a: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./constrained_algo.h:</a:t>
            </a:r>
            <a:r>
              <a:rPr lang="en-US" sz="1400" b="1" dirty="0" smtClean="0">
                <a:solidFill>
                  <a:srgbClr val="000000"/>
                </a:solidFill>
                <a:latin typeface="Courier"/>
                <a:cs typeface="Courier"/>
              </a:rPr>
              <a:t>37: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55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 note: Concept map requirement not met.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requires(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RandomAccessIterator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&lt;I&gt;, </a:t>
            </a:r>
            <a:r>
              <a:rPr lang="en-US" sz="1400" b="1" dirty="0" err="1">
                <a:solidFill>
                  <a:srgbClr val="000000"/>
                </a:solidFill>
                <a:latin typeface="Courier"/>
                <a:cs typeface="Courier"/>
              </a:rPr>
              <a:t>StrictWeakOrdering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sz="1400" b="1" dirty="0" err="1">
                <a:solidFill>
                  <a:srgbClr val="000000"/>
                </a:solidFill>
                <a:latin typeface="Courier"/>
                <a:cs typeface="Courier"/>
              </a:rPr>
              <a:t>Cmp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, 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                                                    ^</a:t>
            </a: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./constrained_algo.h:</a:t>
            </a:r>
            <a:r>
              <a:rPr lang="en-US" sz="1400" b="1" dirty="0" smtClean="0">
                <a:solidFill>
                  <a:srgbClr val="000000"/>
                </a:solidFill>
                <a:latin typeface="Courier"/>
                <a:cs typeface="Courier"/>
              </a:rPr>
              <a:t>37: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3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: note: Constraints Check Failed: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constrained_sort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.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</a:t>
            </a:r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requires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RandomAccessIterator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&lt;I&gt;, 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StrictWeakOrdering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en-US" sz="1400" dirty="0" err="1">
                <a:solidFill>
                  <a:srgbClr val="000000"/>
                </a:solidFill>
                <a:latin typeface="Courier"/>
                <a:cs typeface="Courier"/>
              </a:rPr>
              <a:t>Cmp</a:t>
            </a:r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&gt;, </a:t>
            </a:r>
          </a:p>
          <a:p>
            <a:r>
              <a:rPr lang="en-US" sz="1400" dirty="0">
                <a:solidFill>
                  <a:srgbClr val="000000"/>
                </a:solidFill>
                <a:latin typeface="Courier"/>
                <a:cs typeface="Courier"/>
              </a:rPr>
              <a:t>  ^</a:t>
            </a:r>
          </a:p>
          <a:p>
            <a:r>
              <a:rPr lang="en-US" sz="1400" b="1" dirty="0">
                <a:solidFill>
                  <a:srgbClr val="000000"/>
                </a:solidFill>
                <a:latin typeface="Courier"/>
                <a:cs typeface="Courier"/>
              </a:rPr>
              <a:t>1 error generated</a:t>
            </a:r>
            <a:r>
              <a:rPr lang="en-US" sz="1400" b="1" dirty="0" smtClean="0">
                <a:solidFill>
                  <a:srgbClr val="000000"/>
                </a:solidFill>
                <a:latin typeface="Courier"/>
                <a:cs typeface="Courier"/>
              </a:rPr>
              <a:t>.</a:t>
            </a:r>
            <a:endParaRPr lang="en-US" sz="14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88094" y="1535292"/>
            <a:ext cx="8957061" cy="762000"/>
          </a:xfrm>
          <a:prstGeom prst="roundRect">
            <a:avLst>
              <a:gd name="adj" fmla="val 4036"/>
            </a:avLst>
          </a:prstGeom>
          <a:solidFill>
            <a:schemeClr val="accent4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v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ector&lt;</a:t>
            </a:r>
            <a:r>
              <a:rPr lang="en-US" sz="1600" b="1" dirty="0" smtClean="0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&gt; 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v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;</a:t>
            </a:r>
          </a:p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c</a:t>
            </a:r>
            <a:r>
              <a:rPr lang="en-US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onstrained_sort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v.begin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(), </a:t>
            </a:r>
            <a:r>
              <a:rPr lang="en-US" sz="1600" dirty="0" err="1" smtClean="0">
                <a:solidFill>
                  <a:srgbClr val="000000"/>
                </a:solidFill>
                <a:latin typeface="Courier"/>
                <a:cs typeface="Courier"/>
              </a:rPr>
              <a:t>v.end</a:t>
            </a:r>
            <a:r>
              <a:rPr lang="en-US" sz="1600" dirty="0" smtClean="0">
                <a:solidFill>
                  <a:srgbClr val="000000"/>
                </a:solidFill>
                <a:latin typeface="Courier"/>
                <a:cs typeface="Courier"/>
              </a:rPr>
              <a:t>(), </a:t>
            </a:r>
            <a:r>
              <a:rPr lang="fr-FR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not_equal_to</a:t>
            </a:r>
            <a:r>
              <a:rPr lang="fr-FR" sz="1600" b="1" dirty="0" smtClean="0">
                <a:solidFill>
                  <a:srgbClr val="000000"/>
                </a:solidFill>
                <a:latin typeface="Courier"/>
                <a:cs typeface="Courier"/>
              </a:rPr>
              <a:t>&lt;</a:t>
            </a:r>
            <a:r>
              <a:rPr lang="fr-FR" sz="1600" b="1" dirty="0" err="1" smtClean="0">
                <a:solidFill>
                  <a:srgbClr val="000000"/>
                </a:solidFill>
                <a:latin typeface="Courier"/>
                <a:cs typeface="Courier"/>
              </a:rPr>
              <a:t>int</a:t>
            </a:r>
            <a:r>
              <a:rPr lang="fr-FR" sz="1600" b="1" dirty="0" smtClean="0">
                <a:solidFill>
                  <a:srgbClr val="000000"/>
                </a:solidFill>
                <a:latin typeface="Courier"/>
                <a:cs typeface="Courier"/>
              </a:rPr>
              <a:t>&gt;()</a:t>
            </a:r>
            <a:r>
              <a:rPr lang="fr-FR" sz="1600" dirty="0" smtClean="0">
                <a:solidFill>
                  <a:srgbClr val="000000"/>
                </a:solidFill>
                <a:latin typeface="Courier"/>
                <a:cs typeface="Courier"/>
              </a:rPr>
              <a:t>);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15094" y="2756185"/>
            <a:ext cx="1591128" cy="254001"/>
          </a:xfrm>
          <a:prstGeom prst="rect">
            <a:avLst/>
          </a:prstGeom>
          <a:solidFill>
            <a:schemeClr val="tx2">
              <a:lumMod val="20000"/>
              <a:lumOff val="80000"/>
              <a:alpha val="25000"/>
            </a:schemeClr>
          </a:solidFill>
          <a:ln>
            <a:solidFill>
              <a:srgbClr val="00009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18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F8F3D2"/>
      </a:dk2>
      <a:lt2>
        <a:srgbClr val="B0B2B4"/>
      </a:lt2>
      <a:accent1>
        <a:srgbClr val="8E0C33"/>
      </a:accent1>
      <a:accent2>
        <a:srgbClr val="6D6E70"/>
      </a:accent2>
      <a:accent3>
        <a:srgbClr val="FFFFFF"/>
      </a:accent3>
      <a:accent4>
        <a:srgbClr val="000000"/>
      </a:accent4>
      <a:accent5>
        <a:srgbClr val="BFAAAA"/>
      </a:accent5>
      <a:accent6>
        <a:srgbClr val="626365"/>
      </a:accent6>
      <a:hlink>
        <a:srgbClr val="7D110C"/>
      </a:hlink>
      <a:folHlink>
        <a:srgbClr val="6D6E7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1289</TotalTime>
  <Words>6056</Words>
  <Application>Microsoft Macintosh PowerPoint</Application>
  <PresentationFormat>On-screen Show (4:3)</PresentationFormat>
  <Paragraphs>1177</Paragraphs>
  <Slides>72</Slides>
  <Notes>71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73" baseType="lpstr">
      <vt:lpstr>Office Theme</vt:lpstr>
      <vt:lpstr>ConceptClang: Theoretical Advances with Full C++  Concepts</vt:lpstr>
      <vt:lpstr>Topics Covered</vt:lpstr>
      <vt:lpstr>Objective</vt:lpstr>
      <vt:lpstr>Objective</vt:lpstr>
      <vt:lpstr>Problem Statement</vt:lpstr>
      <vt:lpstr>Example 1: Error Detection and Diagnosis with C++ Templates</vt:lpstr>
      <vt:lpstr>Example 2: Error Detection and Diagnosis with C++ Templates</vt:lpstr>
      <vt:lpstr>Example 1: Error Detection and Diagnosis with Constrained Templates</vt:lpstr>
      <vt:lpstr>Example 2: Error Detection and Diagnosis with Constrained Templates</vt:lpstr>
      <vt:lpstr>Problem Statement</vt:lpstr>
      <vt:lpstr>Concepts for C++</vt:lpstr>
      <vt:lpstr>Concepts for C++</vt:lpstr>
      <vt:lpstr>Concepts for C++</vt:lpstr>
      <vt:lpstr>Concepts for C++</vt:lpstr>
      <vt:lpstr>ConceptClang</vt:lpstr>
      <vt:lpstr>ConceptClang</vt:lpstr>
      <vt:lpstr>ConceptClang</vt:lpstr>
      <vt:lpstr>Outline</vt:lpstr>
      <vt:lpstr>Concepts: Definition</vt:lpstr>
      <vt:lpstr>Concepts: Definition</vt:lpstr>
      <vt:lpstr>Concepts: Definition</vt:lpstr>
      <vt:lpstr>Definition</vt:lpstr>
      <vt:lpstr>Concepts: Definition</vt:lpstr>
      <vt:lpstr>Components of concepts</vt:lpstr>
      <vt:lpstr>ConceptClang Infrastructure</vt:lpstr>
      <vt:lpstr>Models vs. Archetypes</vt:lpstr>
      <vt:lpstr>ConceptClang Infrastructure</vt:lpstr>
      <vt:lpstr>ConceptClang Infrastructure</vt:lpstr>
      <vt:lpstr>ConceptClang Instantiations</vt:lpstr>
      <vt:lpstr>Name Uses in Restricted Scopes</vt:lpstr>
      <vt:lpstr>Name Uses in Restricted Scopes</vt:lpstr>
      <vt:lpstr>Outline</vt:lpstr>
      <vt:lpstr>Name Binding Framework</vt:lpstr>
      <vt:lpstr>Name Binding Framework</vt:lpstr>
      <vt:lpstr>The Combinators</vt:lpstr>
      <vt:lpstr>The Combinators</vt:lpstr>
      <vt:lpstr>Opening and ADL</vt:lpstr>
      <vt:lpstr>Opening and ADL</vt:lpstr>
      <vt:lpstr>Opening and ADL</vt:lpstr>
      <vt:lpstr>Generalized ADL</vt:lpstr>
      <vt:lpstr>Generalized ADL when scope H is an inner namespace scope</vt:lpstr>
      <vt:lpstr>Generalized ADL when scope H is the outermost namespace scope</vt:lpstr>
      <vt:lpstr>Other Applications</vt:lpstr>
      <vt:lpstr>Outline</vt:lpstr>
      <vt:lpstr>Weak Hiding</vt:lpstr>
      <vt:lpstr>Weak Hiding</vt:lpstr>
      <vt:lpstr>Weak Hiding: Applications</vt:lpstr>
      <vt:lpstr>Weak hiding for C++ Concepts</vt:lpstr>
      <vt:lpstr>The CCF Condition</vt:lpstr>
      <vt:lpstr>Merging  Subject to CCF</vt:lpstr>
      <vt:lpstr>Practical Examples</vt:lpstr>
      <vt:lpstr>Practical Examples</vt:lpstr>
      <vt:lpstr>Practical Examples</vt:lpstr>
      <vt:lpstr>STL rotate and Operators</vt:lpstr>
      <vt:lpstr>Plenoptic Rendering</vt:lpstr>
      <vt:lpstr>Plenoptic Rendering</vt:lpstr>
      <vt:lpstr>Move with std::move()</vt:lpstr>
      <vt:lpstr>Move with std::move()</vt:lpstr>
      <vt:lpstr>Move with std::move()</vt:lpstr>
      <vt:lpstr>Outline</vt:lpstr>
      <vt:lpstr>Extensible Structures for Free</vt:lpstr>
      <vt:lpstr>Structure Opening (SO) Archetypes</vt:lpstr>
      <vt:lpstr>Structure Opening (SO) Archetypes</vt:lpstr>
      <vt:lpstr>Extensible Structures</vt:lpstr>
      <vt:lpstr>Outline</vt:lpstr>
      <vt:lpstr>A Comparative Study</vt:lpstr>
      <vt:lpstr>A Comparative Study</vt:lpstr>
      <vt:lpstr>Safety with Name Rebinding</vt:lpstr>
      <vt:lpstr>Conclusion</vt:lpstr>
      <vt:lpstr>Outlook</vt:lpstr>
      <vt:lpstr>ConceptClang: Current State</vt:lpstr>
      <vt:lpstr>Thank You!</vt:lpstr>
    </vt:vector>
  </TitlesOfParts>
  <Company>Indiana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Morris</dc:creator>
  <cp:lastModifiedBy>Larisse Voufo</cp:lastModifiedBy>
  <cp:revision>47</cp:revision>
  <dcterms:created xsi:type="dcterms:W3CDTF">2012-02-24T16:39:40Z</dcterms:created>
  <dcterms:modified xsi:type="dcterms:W3CDTF">2014-06-04T19:18:57Z</dcterms:modified>
</cp:coreProperties>
</file>

<file path=docProps/thumbnail.jpeg>
</file>